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showGuides="1">
      <p:cViewPr varScale="1">
        <p:scale>
          <a:sx n="73" d="100"/>
          <a:sy n="73" d="100"/>
        </p:scale>
        <p:origin x="4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9/18/2017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9/18/2017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9/18/2017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9/18/2017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9/18/2017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9/18/2017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Renaissance</a:t>
            </a:r>
            <a:endParaRPr lang="en-US" dirty="0"/>
          </a:p>
        </p:txBody>
      </p:sp>
      <p:sp>
        <p:nvSpPr>
          <p:cNvPr id="3" name="Subtitle 2"/>
          <p:cNvSpPr>
            <a:spLocks noGrp="1"/>
          </p:cNvSpPr>
          <p:nvPr>
            <p:ph type="subTitle" idx="1"/>
          </p:nvPr>
        </p:nvSpPr>
        <p:spPr/>
        <p:txBody>
          <a:bodyPr/>
          <a:lstStyle/>
          <a:p>
            <a:r>
              <a:rPr lang="en-US" dirty="0" err="1" smtClean="0"/>
              <a:t>Ch</a:t>
            </a:r>
            <a:r>
              <a:rPr lang="en-US" dirty="0" smtClean="0"/>
              <a:t> 12 Section 1</a:t>
            </a:r>
            <a:endParaRPr lang="en-US" dirty="0"/>
          </a:p>
        </p:txBody>
      </p:sp>
    </p:spTree>
    <p:extLst>
      <p:ext uri="{BB962C8B-B14F-4D97-AF65-F5344CB8AC3E}">
        <p14:creationId xmlns:p14="http://schemas.microsoft.com/office/powerpoint/2010/main" val="798964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Italian Renaissance	</a:t>
            </a:r>
            <a:endParaRPr lang="en-US" dirty="0"/>
          </a:p>
        </p:txBody>
      </p:sp>
      <p:sp>
        <p:nvSpPr>
          <p:cNvPr id="3" name="Content Placeholder 2"/>
          <p:cNvSpPr>
            <a:spLocks noGrp="1"/>
          </p:cNvSpPr>
          <p:nvPr>
            <p:ph idx="1"/>
          </p:nvPr>
        </p:nvSpPr>
        <p:spPr/>
        <p:txBody>
          <a:bodyPr/>
          <a:lstStyle/>
          <a:p>
            <a:r>
              <a:rPr lang="en-US" dirty="0" smtClean="0"/>
              <a:t>Renaissance = “Rebirth”</a:t>
            </a:r>
          </a:p>
          <a:p>
            <a:r>
              <a:rPr lang="en-US" dirty="0" smtClean="0"/>
              <a:t>1350-1600</a:t>
            </a:r>
          </a:p>
          <a:p>
            <a:r>
              <a:rPr lang="en-US" dirty="0" smtClean="0"/>
              <a:t>Growth of Cities led to Growth in power</a:t>
            </a:r>
          </a:p>
          <a:p>
            <a:pPr lvl="1"/>
            <a:r>
              <a:rPr lang="en-US" dirty="0" smtClean="0"/>
              <a:t>City-States </a:t>
            </a:r>
          </a:p>
          <a:p>
            <a:r>
              <a:rPr lang="en-US" dirty="0" smtClean="0"/>
              <a:t>Movement from Religion to secular view point</a:t>
            </a:r>
          </a:p>
          <a:p>
            <a:r>
              <a:rPr lang="en-US" dirty="0" smtClean="0"/>
              <a:t>New Individualism</a:t>
            </a:r>
          </a:p>
          <a:p>
            <a:pPr lvl="1"/>
            <a:r>
              <a:rPr lang="en-US" dirty="0" smtClean="0"/>
              <a:t>“Men can do all things if they will”</a:t>
            </a:r>
          </a:p>
        </p:txBody>
      </p:sp>
      <p:pic>
        <p:nvPicPr>
          <p:cNvPr id="4" name="Picture 3"/>
          <p:cNvPicPr>
            <a:picLocks noChangeAspect="1"/>
          </p:cNvPicPr>
          <p:nvPr/>
        </p:nvPicPr>
        <p:blipFill>
          <a:blip r:embed="rId2"/>
          <a:stretch>
            <a:fillRect/>
          </a:stretch>
        </p:blipFill>
        <p:spPr>
          <a:xfrm>
            <a:off x="7236371" y="4426498"/>
            <a:ext cx="4573331" cy="2258082"/>
          </a:xfrm>
          <a:prstGeom prst="rect">
            <a:avLst/>
          </a:prstGeom>
        </p:spPr>
      </p:pic>
      <p:pic>
        <p:nvPicPr>
          <p:cNvPr id="5" name="Picture 4"/>
          <p:cNvPicPr>
            <a:picLocks noChangeAspect="1"/>
          </p:cNvPicPr>
          <p:nvPr/>
        </p:nvPicPr>
        <p:blipFill>
          <a:blip r:embed="rId3"/>
          <a:stretch>
            <a:fillRect/>
          </a:stretch>
        </p:blipFill>
        <p:spPr>
          <a:xfrm>
            <a:off x="7236371" y="1442930"/>
            <a:ext cx="4061592" cy="2707728"/>
          </a:xfrm>
          <a:prstGeom prst="rect">
            <a:avLst/>
          </a:prstGeom>
        </p:spPr>
      </p:pic>
    </p:spTree>
    <p:extLst>
      <p:ext uri="{BB962C8B-B14F-4D97-AF65-F5344CB8AC3E}">
        <p14:creationId xmlns:p14="http://schemas.microsoft.com/office/powerpoint/2010/main" val="464343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 City-States</a:t>
            </a:r>
            <a:endParaRPr lang="en-US" dirty="0"/>
          </a:p>
        </p:txBody>
      </p:sp>
      <p:sp>
        <p:nvSpPr>
          <p:cNvPr id="3" name="Content Placeholder 2"/>
          <p:cNvSpPr>
            <a:spLocks noGrp="1"/>
          </p:cNvSpPr>
          <p:nvPr>
            <p:ph idx="1"/>
          </p:nvPr>
        </p:nvSpPr>
        <p:spPr>
          <a:xfrm>
            <a:off x="1103313" y="2052918"/>
            <a:ext cx="5297488" cy="4195481"/>
          </a:xfrm>
        </p:spPr>
        <p:txBody>
          <a:bodyPr/>
          <a:lstStyle/>
          <a:p>
            <a:r>
              <a:rPr lang="en-US" dirty="0" smtClean="0"/>
              <a:t>Lack of Monarchy during Middle Ages</a:t>
            </a:r>
          </a:p>
          <a:p>
            <a:r>
              <a:rPr lang="en-US" dirty="0" smtClean="0"/>
              <a:t>Milan; Venice; Florence; Rome</a:t>
            </a:r>
          </a:p>
          <a:p>
            <a:r>
              <a:rPr lang="en-US" dirty="0" smtClean="0"/>
              <a:t>Trade with the Middle East allowed these City-States to prosper</a:t>
            </a:r>
          </a:p>
          <a:p>
            <a:pPr lvl="1"/>
            <a:r>
              <a:rPr lang="en-US" dirty="0" smtClean="0"/>
              <a:t>Silk; Sugar; Spices</a:t>
            </a:r>
          </a:p>
          <a:p>
            <a:pPr lvl="1"/>
            <a:r>
              <a:rPr lang="en-US" dirty="0" smtClean="0"/>
              <a:t>City States must battle each other for control of the trade Market </a:t>
            </a:r>
          </a:p>
        </p:txBody>
      </p:sp>
      <p:pic>
        <p:nvPicPr>
          <p:cNvPr id="4" name="Picture 3"/>
          <p:cNvPicPr>
            <a:picLocks noChangeAspect="1"/>
          </p:cNvPicPr>
          <p:nvPr/>
        </p:nvPicPr>
        <p:blipFill>
          <a:blip r:embed="rId2"/>
          <a:stretch>
            <a:fillRect/>
          </a:stretch>
        </p:blipFill>
        <p:spPr>
          <a:xfrm>
            <a:off x="6574221" y="-20452"/>
            <a:ext cx="5617780" cy="6878452"/>
          </a:xfrm>
          <a:prstGeom prst="rect">
            <a:avLst/>
          </a:prstGeom>
        </p:spPr>
      </p:pic>
      <p:pic>
        <p:nvPicPr>
          <p:cNvPr id="5" name="Picture 4"/>
          <p:cNvPicPr>
            <a:picLocks noChangeAspect="1"/>
          </p:cNvPicPr>
          <p:nvPr/>
        </p:nvPicPr>
        <p:blipFill>
          <a:blip r:embed="rId3"/>
          <a:stretch>
            <a:fillRect/>
          </a:stretch>
        </p:blipFill>
        <p:spPr>
          <a:xfrm>
            <a:off x="2030959" y="4729654"/>
            <a:ext cx="3442195" cy="2017987"/>
          </a:xfrm>
          <a:prstGeom prst="rect">
            <a:avLst/>
          </a:prstGeom>
        </p:spPr>
      </p:pic>
    </p:spTree>
    <p:extLst>
      <p:ext uri="{BB962C8B-B14F-4D97-AF65-F5344CB8AC3E}">
        <p14:creationId xmlns:p14="http://schemas.microsoft.com/office/powerpoint/2010/main" val="2337678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Milan</a:t>
            </a:r>
            <a:endParaRPr lang="en-US" dirty="0"/>
          </a:p>
        </p:txBody>
      </p:sp>
      <p:sp>
        <p:nvSpPr>
          <p:cNvPr id="3" name="Content Placeholder 2"/>
          <p:cNvSpPr>
            <a:spLocks noGrp="1"/>
          </p:cNvSpPr>
          <p:nvPr>
            <p:ph idx="1"/>
          </p:nvPr>
        </p:nvSpPr>
        <p:spPr>
          <a:xfrm>
            <a:off x="1103313" y="2052918"/>
            <a:ext cx="4992688" cy="4195481"/>
          </a:xfrm>
        </p:spPr>
        <p:txBody>
          <a:bodyPr/>
          <a:lstStyle/>
          <a:p>
            <a:r>
              <a:rPr lang="en-US" altLang="en-US" dirty="0">
                <a:latin typeface="+mn-lt"/>
              </a:rPr>
              <a:t>Francesco Sforza conquered Milan in 1447.</a:t>
            </a:r>
          </a:p>
          <a:p>
            <a:r>
              <a:rPr lang="en-US" altLang="en-US" dirty="0">
                <a:latin typeface="+mn-lt"/>
              </a:rPr>
              <a:t>Controlled a band of </a:t>
            </a:r>
            <a:r>
              <a:rPr lang="en-US" altLang="en-US" dirty="0">
                <a:solidFill>
                  <a:srgbClr val="FFFF00"/>
                </a:solidFill>
                <a:latin typeface="+mn-lt"/>
              </a:rPr>
              <a:t>mercenaries</a:t>
            </a:r>
            <a:r>
              <a:rPr lang="en-US" altLang="en-US" dirty="0">
                <a:latin typeface="+mn-lt"/>
              </a:rPr>
              <a:t>. </a:t>
            </a:r>
          </a:p>
          <a:p>
            <a:r>
              <a:rPr lang="en-US" altLang="en-US" dirty="0">
                <a:latin typeface="+mn-lt"/>
              </a:rPr>
              <a:t>Built a large centralized state and efficient tax system. </a:t>
            </a:r>
          </a:p>
          <a:p>
            <a:endParaRPr lang="en-US" dirty="0"/>
          </a:p>
        </p:txBody>
      </p:sp>
      <p:pic>
        <p:nvPicPr>
          <p:cNvPr id="5" name="Picture 4"/>
          <p:cNvPicPr>
            <a:picLocks noChangeAspect="1"/>
          </p:cNvPicPr>
          <p:nvPr/>
        </p:nvPicPr>
        <p:blipFill>
          <a:blip r:embed="rId2"/>
          <a:stretch>
            <a:fillRect/>
          </a:stretch>
        </p:blipFill>
        <p:spPr>
          <a:xfrm>
            <a:off x="6153139" y="0"/>
            <a:ext cx="6038861" cy="4035972"/>
          </a:xfrm>
          <a:prstGeom prst="rect">
            <a:avLst/>
          </a:prstGeom>
        </p:spPr>
      </p:pic>
      <p:pic>
        <p:nvPicPr>
          <p:cNvPr id="6" name="Picture 5"/>
          <p:cNvPicPr>
            <a:picLocks noChangeAspect="1"/>
          </p:cNvPicPr>
          <p:nvPr/>
        </p:nvPicPr>
        <p:blipFill>
          <a:blip r:embed="rId3"/>
          <a:stretch>
            <a:fillRect/>
          </a:stretch>
        </p:blipFill>
        <p:spPr>
          <a:xfrm>
            <a:off x="8201019" y="4333710"/>
            <a:ext cx="1943100" cy="2352675"/>
          </a:xfrm>
          <a:prstGeom prst="rect">
            <a:avLst/>
          </a:prstGeom>
        </p:spPr>
      </p:pic>
    </p:spTree>
    <p:extLst>
      <p:ext uri="{BB962C8B-B14F-4D97-AF65-F5344CB8AC3E}">
        <p14:creationId xmlns:p14="http://schemas.microsoft.com/office/powerpoint/2010/main" val="3237625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Venice</a:t>
            </a:r>
            <a:endParaRPr lang="en-US" dirty="0"/>
          </a:p>
        </p:txBody>
      </p:sp>
      <p:sp>
        <p:nvSpPr>
          <p:cNvPr id="3" name="Content Placeholder 2"/>
          <p:cNvSpPr>
            <a:spLocks noGrp="1"/>
          </p:cNvSpPr>
          <p:nvPr>
            <p:ph idx="1"/>
          </p:nvPr>
        </p:nvSpPr>
        <p:spPr>
          <a:xfrm>
            <a:off x="1103313" y="2052918"/>
            <a:ext cx="4992688" cy="4195481"/>
          </a:xfrm>
        </p:spPr>
        <p:txBody>
          <a:bodyPr/>
          <a:lstStyle/>
          <a:p>
            <a:r>
              <a:rPr lang="en-US" dirty="0" smtClean="0"/>
              <a:t>Link between Asia and Western Europe</a:t>
            </a:r>
          </a:p>
          <a:p>
            <a:r>
              <a:rPr lang="en-US" dirty="0"/>
              <a:t>Venice was ruled as a republic, with an elected official called a doge. </a:t>
            </a:r>
          </a:p>
          <a:p>
            <a:r>
              <a:rPr lang="en-US" dirty="0"/>
              <a:t>Wealthy merchants ran the government for their own benefit. (oligarchy)</a:t>
            </a:r>
          </a:p>
          <a:p>
            <a:endParaRPr lang="en-US" dirty="0"/>
          </a:p>
        </p:txBody>
      </p:sp>
      <p:pic>
        <p:nvPicPr>
          <p:cNvPr id="4" name="Picture 3"/>
          <p:cNvPicPr>
            <a:picLocks noChangeAspect="1"/>
          </p:cNvPicPr>
          <p:nvPr/>
        </p:nvPicPr>
        <p:blipFill>
          <a:blip r:embed="rId2"/>
          <a:stretch>
            <a:fillRect/>
          </a:stretch>
        </p:blipFill>
        <p:spPr>
          <a:xfrm>
            <a:off x="6096000" y="1523999"/>
            <a:ext cx="6096000" cy="3810001"/>
          </a:xfrm>
          <a:prstGeom prst="rect">
            <a:avLst/>
          </a:prstGeom>
        </p:spPr>
      </p:pic>
    </p:spTree>
    <p:extLst>
      <p:ext uri="{BB962C8B-B14F-4D97-AF65-F5344CB8AC3E}">
        <p14:creationId xmlns:p14="http://schemas.microsoft.com/office/powerpoint/2010/main" val="1550133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a:t>
            </a:r>
            <a:endParaRPr lang="en-US" dirty="0"/>
          </a:p>
        </p:txBody>
      </p:sp>
      <p:sp>
        <p:nvSpPr>
          <p:cNvPr id="3" name="Content Placeholder 2"/>
          <p:cNvSpPr>
            <a:spLocks noGrp="1"/>
          </p:cNvSpPr>
          <p:nvPr>
            <p:ph idx="1"/>
          </p:nvPr>
        </p:nvSpPr>
        <p:spPr>
          <a:xfrm>
            <a:off x="1103313" y="2052918"/>
            <a:ext cx="4992688" cy="4195481"/>
          </a:xfrm>
        </p:spPr>
        <p:txBody>
          <a:bodyPr>
            <a:normAutofit lnSpcReduction="10000"/>
          </a:bodyPr>
          <a:lstStyle/>
          <a:p>
            <a:r>
              <a:rPr lang="en-US" dirty="0"/>
              <a:t>In 1434 the influential banker </a:t>
            </a:r>
            <a:r>
              <a:rPr lang="en-US" dirty="0" err="1"/>
              <a:t>Cosimo</a:t>
            </a:r>
            <a:r>
              <a:rPr lang="en-US" dirty="0"/>
              <a:t> de Medici took control of Florence.  </a:t>
            </a:r>
          </a:p>
          <a:p>
            <a:r>
              <a:rPr lang="en-US" dirty="0"/>
              <a:t>Ruled the government from behind the scenes. </a:t>
            </a:r>
          </a:p>
          <a:p>
            <a:r>
              <a:rPr lang="en-US" dirty="0"/>
              <a:t>Used wealth to influence government officials. </a:t>
            </a:r>
          </a:p>
          <a:p>
            <a:r>
              <a:rPr lang="en-US" dirty="0"/>
              <a:t>Made Florence the economic center of Europe.  </a:t>
            </a:r>
          </a:p>
          <a:p>
            <a:r>
              <a:rPr lang="en-US" dirty="0"/>
              <a:t>Lorenzo de Medici (The Magnificent), made Florence the cultural center of Italy. </a:t>
            </a:r>
          </a:p>
        </p:txBody>
      </p:sp>
      <p:pic>
        <p:nvPicPr>
          <p:cNvPr id="4" name="Picture 3"/>
          <p:cNvPicPr>
            <a:picLocks noChangeAspect="1"/>
          </p:cNvPicPr>
          <p:nvPr/>
        </p:nvPicPr>
        <p:blipFill>
          <a:blip r:embed="rId2"/>
          <a:stretch>
            <a:fillRect/>
          </a:stretch>
        </p:blipFill>
        <p:spPr>
          <a:xfrm>
            <a:off x="6477000" y="0"/>
            <a:ext cx="5715000" cy="3810000"/>
          </a:xfrm>
          <a:prstGeom prst="rect">
            <a:avLst/>
          </a:prstGeom>
        </p:spPr>
      </p:pic>
      <p:pic>
        <p:nvPicPr>
          <p:cNvPr id="5" name="Picture 4"/>
          <p:cNvPicPr>
            <a:picLocks noChangeAspect="1"/>
          </p:cNvPicPr>
          <p:nvPr/>
        </p:nvPicPr>
        <p:blipFill>
          <a:blip r:embed="rId3"/>
          <a:stretch>
            <a:fillRect/>
          </a:stretch>
        </p:blipFill>
        <p:spPr>
          <a:xfrm>
            <a:off x="6790176" y="4055408"/>
            <a:ext cx="1838325" cy="2486025"/>
          </a:xfrm>
          <a:prstGeom prst="rect">
            <a:avLst/>
          </a:prstGeom>
        </p:spPr>
      </p:pic>
      <p:pic>
        <p:nvPicPr>
          <p:cNvPr id="6" name="Picture 5"/>
          <p:cNvPicPr>
            <a:picLocks noChangeAspect="1"/>
          </p:cNvPicPr>
          <p:nvPr/>
        </p:nvPicPr>
        <p:blipFill>
          <a:blip r:embed="rId4"/>
          <a:stretch>
            <a:fillRect/>
          </a:stretch>
        </p:blipFill>
        <p:spPr>
          <a:xfrm>
            <a:off x="9322677" y="4150658"/>
            <a:ext cx="1914525" cy="2390775"/>
          </a:xfrm>
          <a:prstGeom prst="rect">
            <a:avLst/>
          </a:prstGeom>
        </p:spPr>
      </p:pic>
    </p:spTree>
    <p:extLst>
      <p:ext uri="{BB962C8B-B14F-4D97-AF65-F5344CB8AC3E}">
        <p14:creationId xmlns:p14="http://schemas.microsoft.com/office/powerpoint/2010/main" val="3583523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a:t>
            </a:r>
            <a:endParaRPr lang="en-US" dirty="0"/>
          </a:p>
        </p:txBody>
      </p:sp>
      <p:sp>
        <p:nvSpPr>
          <p:cNvPr id="3" name="Content Placeholder 2"/>
          <p:cNvSpPr>
            <a:spLocks noGrp="1"/>
          </p:cNvSpPr>
          <p:nvPr>
            <p:ph idx="1"/>
          </p:nvPr>
        </p:nvSpPr>
        <p:spPr>
          <a:xfrm>
            <a:off x="1103313" y="2052918"/>
            <a:ext cx="4992688" cy="4195481"/>
          </a:xfrm>
        </p:spPr>
        <p:txBody>
          <a:bodyPr/>
          <a:lstStyle/>
          <a:p>
            <a:r>
              <a:rPr lang="en-US" dirty="0"/>
              <a:t>Rome, the capital of the Christian world, was ruled by the Papacy.  </a:t>
            </a:r>
          </a:p>
          <a:p>
            <a:r>
              <a:rPr lang="en-US" dirty="0"/>
              <a:t>Pope Julius II, known as the “Warrior-Pope,”  lead armies against neighboring city states. </a:t>
            </a:r>
          </a:p>
          <a:p>
            <a:r>
              <a:rPr lang="en-US" dirty="0"/>
              <a:t>Spent large amounts of money on building projects and artwork. </a:t>
            </a:r>
          </a:p>
          <a:p>
            <a:endParaRPr lang="en-US" dirty="0"/>
          </a:p>
        </p:txBody>
      </p:sp>
      <p:pic>
        <p:nvPicPr>
          <p:cNvPr id="5" name="Picture 4"/>
          <p:cNvPicPr>
            <a:picLocks noChangeAspect="1"/>
          </p:cNvPicPr>
          <p:nvPr/>
        </p:nvPicPr>
        <p:blipFill>
          <a:blip r:embed="rId2"/>
          <a:stretch>
            <a:fillRect/>
          </a:stretch>
        </p:blipFill>
        <p:spPr>
          <a:xfrm>
            <a:off x="6096000" y="2052917"/>
            <a:ext cx="5961999" cy="4195481"/>
          </a:xfrm>
          <a:prstGeom prst="rect">
            <a:avLst/>
          </a:prstGeom>
        </p:spPr>
      </p:pic>
    </p:spTree>
    <p:extLst>
      <p:ext uri="{BB962C8B-B14F-4D97-AF65-F5344CB8AC3E}">
        <p14:creationId xmlns:p14="http://schemas.microsoft.com/office/powerpoint/2010/main" val="1826650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Niccolo</a:t>
            </a:r>
            <a:r>
              <a:rPr lang="en-US" dirty="0" smtClean="0"/>
              <a:t> Machiavelli</a:t>
            </a:r>
            <a:endParaRPr lang="en-US" dirty="0"/>
          </a:p>
        </p:txBody>
      </p:sp>
      <p:sp>
        <p:nvSpPr>
          <p:cNvPr id="3" name="Content Placeholder 2"/>
          <p:cNvSpPr>
            <a:spLocks noGrp="1"/>
          </p:cNvSpPr>
          <p:nvPr>
            <p:ph idx="1"/>
          </p:nvPr>
        </p:nvSpPr>
        <p:spPr>
          <a:xfrm>
            <a:off x="1103313" y="2052918"/>
            <a:ext cx="4992688" cy="4195481"/>
          </a:xfrm>
        </p:spPr>
        <p:txBody>
          <a:bodyPr>
            <a:normAutofit fontScale="92500" lnSpcReduction="20000"/>
          </a:bodyPr>
          <a:lstStyle/>
          <a:p>
            <a:r>
              <a:rPr lang="en-US" i="1" dirty="0" smtClean="0"/>
              <a:t>The Prince</a:t>
            </a:r>
          </a:p>
          <a:p>
            <a:r>
              <a:rPr lang="en-US" dirty="0" smtClean="0"/>
              <a:t>Morality has no place in politics</a:t>
            </a:r>
          </a:p>
          <a:p>
            <a:r>
              <a:rPr lang="en-US" dirty="0" smtClean="0"/>
              <a:t>The </a:t>
            </a:r>
            <a:r>
              <a:rPr lang="en-US" dirty="0"/>
              <a:t>E</a:t>
            </a:r>
            <a:r>
              <a:rPr lang="en-US" dirty="0" smtClean="0"/>
              <a:t>nds Justifies the Means</a:t>
            </a:r>
          </a:p>
          <a:p>
            <a:r>
              <a:rPr lang="en-US" altLang="en-US" dirty="0" smtClean="0"/>
              <a:t>“Although </a:t>
            </a:r>
            <a:r>
              <a:rPr lang="en-US" altLang="en-US" dirty="0"/>
              <a:t>the best would be for the prince to be simultaneously love and feared, if only one could be </a:t>
            </a:r>
            <a:r>
              <a:rPr lang="en-US" altLang="en-US" dirty="0" smtClean="0"/>
              <a:t>chosen, </a:t>
            </a:r>
            <a:r>
              <a:rPr lang="en-US" altLang="en-US" dirty="0"/>
              <a:t>fear would be the safer choice</a:t>
            </a:r>
            <a:r>
              <a:rPr lang="en-US" altLang="en-US" dirty="0" smtClean="0"/>
              <a:t>.”</a:t>
            </a:r>
          </a:p>
          <a:p>
            <a:r>
              <a:rPr lang="en-US" dirty="0"/>
              <a:t>“</a:t>
            </a:r>
            <a:r>
              <a:rPr lang="en-US" i="1" dirty="0"/>
              <a:t>Those that are lazy in a way that does harm to the city, and who can offer no just reason for their condition, should either be forced to work or expelled from the city.  The city would thus rid itself of that most harmful part of the poorest class.</a:t>
            </a:r>
            <a:endParaRPr lang="en-US" dirty="0"/>
          </a:p>
          <a:p>
            <a:endParaRPr lang="en-US" altLang="en-US" dirty="0" smtClean="0"/>
          </a:p>
          <a:p>
            <a:endParaRPr lang="en-US" dirty="0"/>
          </a:p>
        </p:txBody>
      </p:sp>
      <p:pic>
        <p:nvPicPr>
          <p:cNvPr id="4" name="Picture 3"/>
          <p:cNvPicPr>
            <a:picLocks noChangeAspect="1"/>
          </p:cNvPicPr>
          <p:nvPr/>
        </p:nvPicPr>
        <p:blipFill>
          <a:blip r:embed="rId2"/>
          <a:stretch>
            <a:fillRect/>
          </a:stretch>
        </p:blipFill>
        <p:spPr>
          <a:xfrm>
            <a:off x="6281148" y="0"/>
            <a:ext cx="4124093" cy="6875934"/>
          </a:xfrm>
          <a:prstGeom prst="rect">
            <a:avLst/>
          </a:prstGeom>
        </p:spPr>
      </p:pic>
    </p:spTree>
    <p:extLst>
      <p:ext uri="{BB962C8B-B14F-4D97-AF65-F5344CB8AC3E}">
        <p14:creationId xmlns:p14="http://schemas.microsoft.com/office/powerpoint/2010/main" val="28144835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199</TotalTime>
  <Words>339</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vt:lpstr>
      <vt:lpstr>The Renaissance</vt:lpstr>
      <vt:lpstr>The Italian Renaissance </vt:lpstr>
      <vt:lpstr>Italian City-States</vt:lpstr>
      <vt:lpstr>Milan</vt:lpstr>
      <vt:lpstr>Venice</vt:lpstr>
      <vt:lpstr>Florence</vt:lpstr>
      <vt:lpstr>Rome</vt:lpstr>
      <vt:lpstr>Niccolo Machiavelli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Renaissance</dc:title>
  <dc:creator>Marraway, Matthew</dc:creator>
  <cp:lastModifiedBy>Williams, Jonathan</cp:lastModifiedBy>
  <cp:revision>15</cp:revision>
  <dcterms:created xsi:type="dcterms:W3CDTF">2014-09-16T13:58:21Z</dcterms:created>
  <dcterms:modified xsi:type="dcterms:W3CDTF">2017-09-18T12:22:43Z</dcterms:modified>
</cp:coreProperties>
</file>