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7" r:id="rId6"/>
    <p:sldId id="261" r:id="rId7"/>
    <p:sldId id="262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04800" y="2889251"/>
            <a:ext cx="114808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ECAE8-9D8F-45CF-AB38-E47B6D86CB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1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4DCC1-431F-4FEC-939A-24E0B3B3D7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00947-7CCF-4833-9E95-68215AAA7B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7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8F5E8-323F-4B9F-8873-DE89697270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1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4F1B4-B306-419A-AA57-E962F5FB0A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2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44971-C865-41E0-938F-82596FA20E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7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46894-1C38-4223-B9CB-76C6B57C06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8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3CBED-4043-473D-994A-B9DD2AD4E8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8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798CC-7E01-4898-817B-578A522501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2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7DDC8-0293-482A-9F4A-B5C8E0AA05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0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4BDED-5B6A-4EDD-9262-D4A5CA14FB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8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CF3DB-951E-4163-8277-31194FE11C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7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3B531C-2F9F-4BA8-ACA3-283EF66B1EA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Early Civilizations of India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Chapter 3 Section 1</a:t>
            </a:r>
            <a:endParaRPr lang="en-US" altLang="en-US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12925" y="63563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Nazis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95" y="1983346"/>
            <a:ext cx="4365676" cy="45793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3571" y="1626190"/>
            <a:ext cx="6673933" cy="1490728"/>
          </a:xfrm>
        </p:spPr>
        <p:txBody>
          <a:bodyPr/>
          <a:lstStyle/>
          <a:p>
            <a:pPr lvl="1"/>
            <a:r>
              <a:rPr lang="en-US" dirty="0"/>
              <a:t>Why would the Nazis use the term Aryan Race to describe their people thousands of years later?</a:t>
            </a:r>
          </a:p>
        </p:txBody>
      </p:sp>
      <p:pic>
        <p:nvPicPr>
          <p:cNvPr id="3" name="The Real Arya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8326" y="2914076"/>
            <a:ext cx="4602051" cy="34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Language and Cultures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B050"/>
                </a:solidFill>
              </a:rPr>
              <a:t>India is made up of many different cultures and more than 100 languages are currently spoke today.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842" y="2786044"/>
            <a:ext cx="4227558" cy="3957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01" y="2786044"/>
            <a:ext cx="3175785" cy="395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Indian Subcontinent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42" y="1375230"/>
            <a:ext cx="6177170" cy="543025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09600" y="1600861"/>
            <a:ext cx="2096086" cy="191320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2726789" y="1600861"/>
            <a:ext cx="3167574" cy="225368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rot="19001475">
            <a:off x="-716277" y="2262220"/>
            <a:ext cx="3943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Suleiman Range</a:t>
            </a:r>
          </a:p>
        </p:txBody>
      </p:sp>
      <p:sp>
        <p:nvSpPr>
          <p:cNvPr id="14" name="TextBox 13"/>
          <p:cNvSpPr txBox="1"/>
          <p:nvPr/>
        </p:nvSpPr>
        <p:spPr>
          <a:xfrm rot="2160157">
            <a:off x="3284065" y="2178703"/>
            <a:ext cx="2659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Himalayas</a:t>
            </a:r>
            <a:r>
              <a:rPr lang="en-US" dirty="0"/>
              <a:t> 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548512" y="1452835"/>
            <a:ext cx="5605973" cy="54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kern="0" dirty="0">
                <a:solidFill>
                  <a:srgbClr val="00B050"/>
                </a:solidFill>
              </a:rPr>
              <a:t>Mountain ranges separate the peninsula from the rest of Asia.</a:t>
            </a:r>
          </a:p>
          <a:p>
            <a:pPr eaLnBrk="1" hangingPunct="1"/>
            <a:r>
              <a:rPr lang="en-US" altLang="en-US" kern="0" dirty="0"/>
              <a:t>How do you think this would affect the people who live there?</a:t>
            </a:r>
          </a:p>
          <a:p>
            <a:pPr eaLnBrk="1" hangingPunct="1"/>
            <a:r>
              <a:rPr lang="en-US" altLang="en-US" kern="0" dirty="0">
                <a:solidFill>
                  <a:srgbClr val="00B050"/>
                </a:solidFill>
              </a:rPr>
              <a:t>Hot and Humid Climate</a:t>
            </a:r>
          </a:p>
          <a:p>
            <a:pPr lvl="1" eaLnBrk="1" hangingPunct="1"/>
            <a:r>
              <a:rPr lang="en-US" altLang="en-US" kern="0" dirty="0">
                <a:solidFill>
                  <a:srgbClr val="00B050"/>
                </a:solidFill>
              </a:rPr>
              <a:t>Tropical Diseases</a:t>
            </a:r>
          </a:p>
          <a:p>
            <a:pPr lvl="1" eaLnBrk="1" hangingPunct="1"/>
            <a:r>
              <a:rPr lang="en-US" altLang="en-US" kern="0" dirty="0">
                <a:solidFill>
                  <a:srgbClr val="00B050"/>
                </a:solidFill>
              </a:rPr>
              <a:t>Throughout history conquering nations are slowed down and assimilated into the Indian culture.</a:t>
            </a:r>
          </a:p>
          <a:p>
            <a:pPr eaLnBrk="1" hangingPunct="1"/>
            <a:endParaRPr lang="en-US" altLang="en-US" kern="0" dirty="0"/>
          </a:p>
          <a:p>
            <a:pPr eaLnBrk="1" hangingPunct="1"/>
            <a:endParaRPr lang="en-US" altLang="en-US" kern="0" dirty="0"/>
          </a:p>
          <a:p>
            <a:pPr eaLnBrk="1" hangingPunct="1"/>
            <a:endParaRPr lang="en-US" altLang="en-US" kern="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97289"/>
            <a:ext cx="3452281" cy="25892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53" y="4069839"/>
            <a:ext cx="4718213" cy="26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2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848" y="209006"/>
            <a:ext cx="7625447" cy="895964"/>
          </a:xfrm>
        </p:spPr>
        <p:txBody>
          <a:bodyPr/>
          <a:lstStyle/>
          <a:p>
            <a:r>
              <a:rPr lang="en-US" dirty="0"/>
              <a:t>Regions and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042341" cy="5231353"/>
          </a:xfrm>
        </p:spPr>
        <p:txBody>
          <a:bodyPr/>
          <a:lstStyle/>
          <a:p>
            <a:r>
              <a:rPr lang="en-US" dirty="0"/>
              <a:t>India is broken up into distinct regions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72" y="1600201"/>
            <a:ext cx="4323218" cy="5048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294" y="3609862"/>
            <a:ext cx="4748706" cy="31658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2513689"/>
            <a:ext cx="5138713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00"/>
              </a:buClr>
              <a:buSzPct val="75000"/>
              <a:buFont typeface="Wingdings" panose="05000000000000000000" pitchFamily="2" charset="2"/>
              <a:buChar char="p"/>
            </a:pPr>
            <a:r>
              <a:rPr lang="en-US" sz="2800" kern="0" dirty="0">
                <a:solidFill>
                  <a:srgbClr val="00B050"/>
                </a:solidFill>
              </a:rPr>
              <a:t>Monsoons</a:t>
            </a:r>
          </a:p>
          <a:p>
            <a:pPr marL="8001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00"/>
              </a:buClr>
              <a:buSzPct val="75000"/>
              <a:buFont typeface="Wingdings" panose="05000000000000000000" pitchFamily="2" charset="2"/>
              <a:buChar char="p"/>
            </a:pPr>
            <a:r>
              <a:rPr lang="en-US" sz="2800" kern="0" dirty="0">
                <a:solidFill>
                  <a:srgbClr val="00B050"/>
                </a:solidFill>
              </a:rPr>
              <a:t>Summer and Winter</a:t>
            </a:r>
          </a:p>
        </p:txBody>
      </p:sp>
      <p:pic>
        <p:nvPicPr>
          <p:cNvPr id="1028" name="Picture 4" descr="Offered at Constantly Definitely so though Littlest All once Ago that What India Regions Map">
            <a:extLst>
              <a:ext uri="{FF2B5EF4-FFF2-40B4-BE49-F238E27FC236}">
                <a16:creationId xmlns:a16="http://schemas.microsoft.com/office/drawing/2014/main" id="{8470BC6E-64CE-4C26-A1F4-B932E554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22" y="1467242"/>
            <a:ext cx="4568417" cy="539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9C99-63E9-4B9D-B88B-528ED263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Indus Valley Civilizations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A0145-F4E3-4D35-A77A-50E1730DF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419061" cy="28260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Artifacts Found</a:t>
            </a:r>
          </a:p>
          <a:p>
            <a:r>
              <a:rPr lang="en-US" sz="1400" dirty="0"/>
              <a:t>Communal Baths</a:t>
            </a:r>
          </a:p>
          <a:p>
            <a:r>
              <a:rPr lang="en-US" sz="1400" dirty="0"/>
              <a:t>Store House for Grain</a:t>
            </a:r>
          </a:p>
          <a:p>
            <a:r>
              <a:rPr lang="en-US" sz="1400" dirty="0"/>
              <a:t>Heavily Fortified Walls</a:t>
            </a:r>
          </a:p>
          <a:p>
            <a:r>
              <a:rPr lang="en-US" sz="1400" dirty="0"/>
              <a:t>Grid like system of roads and homes</a:t>
            </a:r>
          </a:p>
          <a:p>
            <a:r>
              <a:rPr lang="en-US" sz="1400" dirty="0"/>
              <a:t>Advanced drainage systems</a:t>
            </a:r>
          </a:p>
          <a:p>
            <a:r>
              <a:rPr lang="en-US" sz="1400" dirty="0"/>
              <a:t>Homes made of replicated baked bricks</a:t>
            </a:r>
          </a:p>
          <a:p>
            <a:r>
              <a:rPr lang="en-US" sz="1400" dirty="0"/>
              <a:t>Standardized weights and measures</a:t>
            </a:r>
          </a:p>
        </p:txBody>
      </p:sp>
      <p:pic>
        <p:nvPicPr>
          <p:cNvPr id="1028" name="Picture 4" descr="The Great Bath at Mohenjo-daro: Amid the brick ruins of a 3rd-millennium BCE city, stairs descend on two sides into a large, rectangular brick-lined pit.  Wooden stakes and wire encircle the perimeter, preventing entry by modern-day tourists.">
            <a:extLst>
              <a:ext uri="{FF2B5EF4-FFF2-40B4-BE49-F238E27FC236}">
                <a16:creationId xmlns:a16="http://schemas.microsoft.com/office/drawing/2014/main" id="{82976E9C-84C4-4669-B33B-E0ADDAA4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83" y="1600199"/>
            <a:ext cx="3768034" cy="28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CDB0A4-A16E-481F-AB6E-D1ED79A65446}"/>
              </a:ext>
            </a:extLst>
          </p:cNvPr>
          <p:cNvSpPr txBox="1">
            <a:spLocks/>
          </p:cNvSpPr>
          <p:nvPr/>
        </p:nvSpPr>
        <p:spPr bwMode="auto">
          <a:xfrm>
            <a:off x="8163339" y="1600200"/>
            <a:ext cx="3419061" cy="28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kern="0" dirty="0"/>
              <a:t>Artifacts Not Found</a:t>
            </a:r>
          </a:p>
          <a:p>
            <a:r>
              <a:rPr lang="en-US" sz="1400" kern="0" dirty="0"/>
              <a:t>Any evidence of monumental structures</a:t>
            </a:r>
          </a:p>
          <a:p>
            <a:r>
              <a:rPr lang="en-US" sz="1400" kern="0" dirty="0"/>
              <a:t>Any evidence of temples, kings, armies, or priests.</a:t>
            </a:r>
          </a:p>
          <a:p>
            <a:r>
              <a:rPr lang="en-US" sz="1400" kern="0" dirty="0"/>
              <a:t>Concrete evidence of religion (Seemed to idolize mother nature)</a:t>
            </a:r>
          </a:p>
          <a:p>
            <a:r>
              <a:rPr lang="en-US" sz="1400" kern="0" dirty="0"/>
              <a:t>Writing that can be interpreted</a:t>
            </a:r>
          </a:p>
        </p:txBody>
      </p:sp>
      <p:pic>
        <p:nvPicPr>
          <p:cNvPr id="1034" name="Picture 10" descr="File:The'Ten Indus Scripts' discovered near the northen gateway of the citadel Dholavira.svg">
            <a:extLst>
              <a:ext uri="{FF2B5EF4-FFF2-40B4-BE49-F238E27FC236}">
                <a16:creationId xmlns:a16="http://schemas.microsoft.com/office/drawing/2014/main" id="{51C66EB7-BC41-4614-94DC-43A922C2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71" y="4608784"/>
            <a:ext cx="52292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Civilizations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0640" cy="453072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Indus River Valley</a:t>
            </a:r>
          </a:p>
          <a:p>
            <a:pPr lvl="1"/>
            <a:r>
              <a:rPr lang="en-US" dirty="0"/>
              <a:t>3000BCE-1500BCE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Harappa and </a:t>
            </a:r>
            <a:r>
              <a:rPr lang="en-US" dirty="0" err="1">
                <a:solidFill>
                  <a:srgbClr val="00B050"/>
                </a:solidFill>
              </a:rPr>
              <a:t>Mohenjo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Daro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B050"/>
                </a:solidFill>
              </a:rPr>
              <a:t>Advanced civilizations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Area is suddenly abandoned around 1800BCE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39" y="1600201"/>
            <a:ext cx="571500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6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Aryans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875417" cy="4530725"/>
          </a:xfrm>
        </p:spPr>
        <p:txBody>
          <a:bodyPr/>
          <a:lstStyle/>
          <a:p>
            <a:r>
              <a:rPr lang="en-US" dirty="0"/>
              <a:t>1500-500 BCE</a:t>
            </a:r>
          </a:p>
          <a:p>
            <a:r>
              <a:rPr lang="en-US" dirty="0"/>
              <a:t>Nomadic Warrior tribe</a:t>
            </a:r>
          </a:p>
          <a:p>
            <a:r>
              <a:rPr lang="en-US" dirty="0"/>
              <a:t>Came out of Eastern Europe and moved through the Middle East and into the Indus Valley Region</a:t>
            </a:r>
          </a:p>
          <a:p>
            <a:r>
              <a:rPr lang="en-US" dirty="0">
                <a:solidFill>
                  <a:srgbClr val="00B050"/>
                </a:solidFill>
              </a:rPr>
              <a:t>Indra- King God of the Aryans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219" y="1984217"/>
            <a:ext cx="4113769" cy="48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Aryans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925047" cy="453072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Writing- Sanskrit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Allowed them to record legends and religious rituals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Social Structure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Believed Society was divided into four </a:t>
            </a:r>
            <a:r>
              <a:rPr lang="en-US" i="1" dirty="0">
                <a:solidFill>
                  <a:srgbClr val="00B050"/>
                </a:solidFill>
              </a:rPr>
              <a:t>varnas </a:t>
            </a:r>
            <a:r>
              <a:rPr lang="en-US" dirty="0">
                <a:solidFill>
                  <a:srgbClr val="00B050"/>
                </a:solidFill>
              </a:rPr>
              <a:t>(social Groups)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Brahmins-Priests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Kshatriyas-Warriors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Vaisyas-Commoners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Sudras-Servants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Untouchables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573" y="0"/>
            <a:ext cx="2135229" cy="69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Aryans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804079" cy="453072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The Caste System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Eventually this social organization evolved into a caste system.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Born into your caste with no chance of ever leaving during your life.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Only through death and reincarnation could you move from one caste to another.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416" y="2716235"/>
            <a:ext cx="3313412" cy="414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60" y="3186917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6666"/>
      </p:ext>
    </p:extLst>
  </p:cSld>
  <p:clrMapOvr>
    <a:masterClrMapping/>
  </p:clrMapOvr>
</p:sld>
</file>

<file path=ppt/theme/theme1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300</Words>
  <Application>Microsoft Office PowerPoint</Application>
  <PresentationFormat>Widescreen</PresentationFormat>
  <Paragraphs>61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Garamond</vt:lpstr>
      <vt:lpstr>Times New Roman</vt:lpstr>
      <vt:lpstr>Verdana</vt:lpstr>
      <vt:lpstr>Wingdings</vt:lpstr>
      <vt:lpstr>Level</vt:lpstr>
      <vt:lpstr>Early Civilizations of India</vt:lpstr>
      <vt:lpstr>Language and Cultures</vt:lpstr>
      <vt:lpstr>The Indian Subcontinent</vt:lpstr>
      <vt:lpstr>Regions and Weather</vt:lpstr>
      <vt:lpstr>Indus Valley Civilizations</vt:lpstr>
      <vt:lpstr>First Civilizations</vt:lpstr>
      <vt:lpstr>Aryans</vt:lpstr>
      <vt:lpstr>Aryans</vt:lpstr>
      <vt:lpstr>Aryans</vt:lpstr>
      <vt:lpstr>Nazis</vt:lpstr>
    </vt:vector>
  </TitlesOfParts>
  <Company>Moon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Civilizations of India</dc:title>
  <dc:creator>Marraway, Matthew</dc:creator>
  <cp:lastModifiedBy>Marraway, Matthew</cp:lastModifiedBy>
  <cp:revision>31</cp:revision>
  <dcterms:created xsi:type="dcterms:W3CDTF">2015-02-23T16:00:25Z</dcterms:created>
  <dcterms:modified xsi:type="dcterms:W3CDTF">2019-04-30T17:50:01Z</dcterms:modified>
</cp:coreProperties>
</file>