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9" r:id="rId7"/>
    <p:sldId id="260" r:id="rId8"/>
    <p:sldId id="262" r:id="rId9"/>
    <p:sldId id="264" r:id="rId10"/>
    <p:sldId id="265" r:id="rId11"/>
    <p:sldId id="267" r:id="rId12"/>
    <p:sldId id="268" r:id="rId13"/>
    <p:sldId id="269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2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77E81-AD30-4E08-AAA3-137833595957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1/17/2019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22DA7-01A1-4471-B7EE-F2E6CBCF7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880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09FC-55C1-4C97-B2F5-836DAE5846AB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1/17/2019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AAD4C-A375-4468-A8DE-4AA6649B61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26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3122C-BB2C-4C77-B126-401429CD3E6E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1/17/2019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A97B6-2E7A-4746-BDD9-271862B2D5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37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C381E-C081-4303-8A19-0AC323A6278D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1/17/2019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70C03-C57F-4421-AA27-D56BE0171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60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9458E-4A6C-4BB9-8ED1-BE549453B894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1/17/2019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7D7A-C26B-43D3-98B7-5B31E88F05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500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0D2C-40DA-44FE-BF4E-31AF353A8E9C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1/17/2019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DAFCB-C989-4629-B59B-5F3F4127C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7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8202-410F-4390-BDE7-6E4CC744B95C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1/17/2019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FD50C-0B79-4AD0-B131-C38E173174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41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ED91A-2CC2-4C13-AD1C-3D6EC5E0EA1F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1/17/2019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8ABE1-B418-4284-B93C-47B64973B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36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04DC6-515C-42B1-B6D8-E137035D8774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1/17/2019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E3F35-7000-4558-8837-35F8106C2A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41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8ADAF-7739-4A9B-96B1-6389B4DE897B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1/17/2019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433" y="6421439"/>
            <a:ext cx="1016000" cy="365125"/>
          </a:xfrm>
        </p:spPr>
        <p:txBody>
          <a:bodyPr/>
          <a:lstStyle>
            <a:lvl1pPr>
              <a:defRPr/>
            </a:lvl1pPr>
          </a:lstStyle>
          <a:p>
            <a:fld id="{B45CA271-2D89-4167-B608-2918C8018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38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149C-8CE9-4A79-83E1-F3B0D5EC9F37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1/17/2019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7DA8A-CC89-41D9-B498-327B23B9C0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34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1439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A05509-322E-4B22-80BD-640A7959E429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1/17/2019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1439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1439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  <a:latin typeface="Georgia" panose="0204050205040502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E1E7D3-FE4E-462A-90EE-AA06B5CE4F45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52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eorgia" pitchFamily="18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7952" y="4556760"/>
            <a:ext cx="6480048" cy="230124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The Industrial Revolution</a:t>
            </a:r>
            <a:endParaRPr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4187826" y="5105400"/>
            <a:ext cx="6480175" cy="1752600"/>
          </a:xfrm>
        </p:spPr>
        <p:txBody>
          <a:bodyPr/>
          <a:lstStyle/>
          <a:p>
            <a:pPr eaLnBrk="1" hangingPunct="1"/>
            <a:r>
              <a:rPr lang="en-US" altLang="en-US" smtClean="0"/>
              <a:t>Ch. 19 Sec. 1</a:t>
            </a:r>
          </a:p>
        </p:txBody>
      </p:sp>
      <p:pic>
        <p:nvPicPr>
          <p:cNvPr id="7172" name="Picture 2" descr="http://i281.photobucket.com/albums/kk204/StudentHandoutsInc/Pictures/AHandLoomSuchAsWasUsedbefore178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477000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48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Socialism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Called for better conditions for workers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Wanted wealth to be more evenly distributed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Karl Marx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Called for workers to unite against owners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Robert Owen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Utopian community where everything is shared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547" y="1753771"/>
            <a:ext cx="4665785" cy="243722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Better food = lower death rate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Thomas Malthus </a:t>
            </a:r>
            <a:r>
              <a:rPr lang="en-US" i="1" dirty="0" smtClean="0">
                <a:solidFill>
                  <a:srgbClr val="FFFF00"/>
                </a:solidFill>
              </a:rPr>
              <a:t>Principal of Population</a:t>
            </a:r>
          </a:p>
          <a:p>
            <a:pPr lvl="1"/>
            <a:r>
              <a:rPr lang="en-US" i="1" dirty="0" smtClean="0">
                <a:solidFill>
                  <a:srgbClr val="FFFF00"/>
                </a:solidFill>
              </a:rPr>
              <a:t>Irish Potato Famine</a:t>
            </a:r>
          </a:p>
          <a:p>
            <a:r>
              <a:rPr lang="en-US" dirty="0" smtClean="0"/>
              <a:t>10 Billion ?????????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991" y="274638"/>
            <a:ext cx="5631685" cy="3650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288" y="4190998"/>
            <a:ext cx="3967089" cy="2667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630" y="4121977"/>
            <a:ext cx="2725541" cy="27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Significance of the Industrial Revolution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4702935" cy="491651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An ancient Greek or Roman (60BCE- 400CE) would have lived just as comfortably as a European in Europe in 1700 </a:t>
            </a:r>
          </a:p>
          <a:p>
            <a:pPr lvl="1" eaLnBrk="1" hangingPunct="1"/>
            <a:r>
              <a:rPr lang="en-US" altLang="en-US" dirty="0" smtClean="0">
                <a:solidFill>
                  <a:srgbClr val="FFFF00"/>
                </a:solidFill>
              </a:rPr>
              <a:t>Daily life, agriculture and technology had not changed in 2000+ years</a:t>
            </a:r>
          </a:p>
          <a:p>
            <a:pPr marL="36512" indent="0" eaLnBrk="1" hangingPunct="1">
              <a:buNone/>
            </a:pPr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519" y="1417638"/>
            <a:ext cx="5484482" cy="488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IR begins in in the 1780’s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Reasons</a:t>
            </a:r>
          </a:p>
          <a:p>
            <a:pPr marL="963613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Better Weather; </a:t>
            </a:r>
            <a:r>
              <a:rPr lang="en-US" dirty="0" smtClean="0"/>
              <a:t>Better Transportation; New </a:t>
            </a:r>
            <a:r>
              <a:rPr lang="en-US" dirty="0"/>
              <a:t>C</a:t>
            </a:r>
            <a:r>
              <a:rPr lang="en-US" dirty="0" smtClean="0"/>
              <a:t>rops (Potato) </a:t>
            </a:r>
            <a:r>
              <a:rPr lang="en-US" dirty="0" smtClean="0">
                <a:sym typeface="Wingdings" panose="05000000000000000000" pitchFamily="2" charset="2"/>
              </a:rPr>
              <a:t> Increased Food   Lower Food Prices   Extra Spending Money</a:t>
            </a:r>
          </a:p>
          <a:p>
            <a:pPr marL="963613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More Food  </a:t>
            </a:r>
            <a:r>
              <a:rPr lang="en-US" dirty="0" smtClean="0">
                <a:sym typeface="Wingdings" panose="05000000000000000000" pitchFamily="2" charset="2"/>
              </a:rPr>
              <a:t>Larger Population (Healthy people live longer)  Larger Workforce</a:t>
            </a:r>
          </a:p>
          <a:p>
            <a:pPr marL="963613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Excess Capital</a:t>
            </a:r>
          </a:p>
          <a:p>
            <a:pPr marL="963613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Abundance of Natural Resources</a:t>
            </a:r>
          </a:p>
          <a:p>
            <a:pPr marL="963613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Market (Colonies)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4876800" cy="5162106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Cottage System</a:t>
            </a:r>
          </a:p>
          <a:p>
            <a:pPr lvl="1"/>
            <a:r>
              <a:rPr lang="en-US" dirty="0" smtClean="0"/>
              <a:t>individuals spun thread and wove cotton in rural cottages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New Inventions 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 Workers move to Factories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Flying Shuttle</a:t>
            </a:r>
          </a:p>
          <a:p>
            <a:pPr lvl="1"/>
            <a:r>
              <a:rPr lang="en-US" dirty="0" smtClean="0"/>
              <a:t>Spinning Jenny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Steam Engine </a:t>
            </a:r>
          </a:p>
          <a:p>
            <a:pPr lvl="1"/>
            <a:r>
              <a:rPr lang="en-US" dirty="0" smtClean="0"/>
              <a:t>Factories no longer need a water source</a:t>
            </a:r>
          </a:p>
          <a:p>
            <a:pPr lvl="1"/>
            <a:r>
              <a:rPr lang="en-US" dirty="0" smtClean="0"/>
              <a:t>Moved to Cities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237768" y="1417638"/>
            <a:ext cx="4876800" cy="516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Coal Industry</a:t>
            </a:r>
          </a:p>
          <a:p>
            <a:pPr lvl="1"/>
            <a:r>
              <a:rPr lang="en-US" dirty="0" smtClean="0"/>
              <a:t>Needed for steam engines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Iron Industry</a:t>
            </a:r>
          </a:p>
          <a:p>
            <a:pPr lvl="1"/>
            <a:r>
              <a:rPr lang="en-US" dirty="0" smtClean="0"/>
              <a:t>Stronger metals means larger more advanced machines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Railroad Industry</a:t>
            </a:r>
          </a:p>
          <a:p>
            <a:pPr lvl="1"/>
            <a:r>
              <a:rPr lang="en-US" dirty="0" smtClean="0"/>
              <a:t>Connected </a:t>
            </a:r>
            <a:r>
              <a:rPr lang="en-US" dirty="0"/>
              <a:t>port towns to industrial centers </a:t>
            </a:r>
          </a:p>
          <a:p>
            <a:pPr lvl="1"/>
            <a:r>
              <a:rPr lang="en-US" dirty="0"/>
              <a:t>Railroads </a:t>
            </a:r>
            <a:r>
              <a:rPr lang="en-US" dirty="0">
                <a:sym typeface="Wingdings" panose="05000000000000000000" pitchFamily="2" charset="2"/>
              </a:rPr>
              <a:t> More jobs and cheaper goods  New Markets  More factories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 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173014" cy="492938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Owners wanted to keep the machines running constantly</a:t>
            </a:r>
          </a:p>
          <a:p>
            <a:pPr lvl="1"/>
            <a:r>
              <a:rPr lang="en-US" dirty="0" smtClean="0"/>
              <a:t>8am-8pm Dayshift </a:t>
            </a:r>
          </a:p>
          <a:p>
            <a:pPr lvl="1"/>
            <a:r>
              <a:rPr lang="en-US" dirty="0" smtClean="0"/>
              <a:t>8pm-8am Nightshift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Workers were treated very poorly and disciplined severely</a:t>
            </a:r>
          </a:p>
          <a:p>
            <a:pPr lvl="1"/>
            <a:r>
              <a:rPr lang="en-US" dirty="0" smtClean="0"/>
              <a:t>“the aim was to make the men into machines that cannot err”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68096" y="554866"/>
            <a:ext cx="5226676" cy="212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>
              <a:buNone/>
            </a:pPr>
            <a:r>
              <a:rPr lang="en-US" dirty="0" smtClean="0"/>
              <a:t>“… provided a child should be drowsy the </a:t>
            </a:r>
            <a:r>
              <a:rPr lang="en-US" dirty="0" err="1" smtClean="0"/>
              <a:t>overlooker</a:t>
            </a:r>
            <a:r>
              <a:rPr lang="en-US" dirty="0" smtClean="0"/>
              <a:t> walks around the room… and he touches the child on the shoulder, and says, ‘come here.’  In a corner of the room there is an iron cistern; it is filled with water; he takes this boy, and takes him up by the legs, and dips him over head in the cistern, and sends him to work for the remainder of the day”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614" y="3671668"/>
            <a:ext cx="3114901" cy="3040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745" y="3330892"/>
            <a:ext cx="2509397" cy="31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IR continued to spread throughout the rest of Europe during the 1800’s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13" y="3165477"/>
            <a:ext cx="4838700" cy="3143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707" y="2691968"/>
            <a:ext cx="5469206" cy="37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Spread to the US during the 1880s and 1890s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Railroad industry flourished in the vast expanses of the United States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14732"/>
            <a:ext cx="4761726" cy="431143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Movement from rural to urban areas for jobs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Leads to increase in pollution and crowding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326" y="1401496"/>
            <a:ext cx="6605361" cy="472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Industrial Middle Class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Industrial Capitalism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Bourgeoisie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People who build factories, buy machines, and develop markets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Industrial Working Class- </a:t>
            </a:r>
            <a:r>
              <a:rPr lang="en-US" dirty="0" err="1" smtClean="0">
                <a:solidFill>
                  <a:srgbClr val="FFFF00"/>
                </a:solidFill>
              </a:rPr>
              <a:t>Prolateriate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Horrible working conditions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Very low salaries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33B934700D404E80FDCF1D1A851FA9" ma:contentTypeVersion="1" ma:contentTypeDescription="Create a new document." ma:contentTypeScope="" ma:versionID="d28796f7fa8dd107b91eabe51ae5c5bb">
  <xsd:schema xmlns:xsd="http://www.w3.org/2001/XMLSchema" xmlns:xs="http://www.w3.org/2001/XMLSchema" xmlns:p="http://schemas.microsoft.com/office/2006/metadata/properties" xmlns:ns3="4d2bbea8-91d9-4982-83ba-4f81bb1a0980" targetNamespace="http://schemas.microsoft.com/office/2006/metadata/properties" ma:root="true" ma:fieldsID="80688cf51737211d2747cc76310cd6b8" ns3:_="">
    <xsd:import namespace="4d2bbea8-91d9-4982-83ba-4f81bb1a0980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2bbea8-91d9-4982-83ba-4f81bb1a0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742216-927A-42CF-9AD8-3A2B3C374AED}">
  <ds:schemaRefs>
    <ds:schemaRef ds:uri="http://purl.org/dc/elements/1.1/"/>
    <ds:schemaRef ds:uri="http://schemas.microsoft.com/office/2006/metadata/properties"/>
    <ds:schemaRef ds:uri="4d2bbea8-91d9-4982-83ba-4f81bb1a0980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BAA9D37-DFE7-4CFC-B2CF-704DAA836B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B8A3D0-E48F-4B4F-AB38-297168711B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2bbea8-91d9-4982-83ba-4f81bb1a09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428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Georgia</vt:lpstr>
      <vt:lpstr>Wingdings</vt:lpstr>
      <vt:lpstr>Wingdings 2</vt:lpstr>
      <vt:lpstr>Technic</vt:lpstr>
      <vt:lpstr>The Industrial Revolution</vt:lpstr>
      <vt:lpstr>Significance of the Industrial Revolution</vt:lpstr>
      <vt:lpstr>Great Britain</vt:lpstr>
      <vt:lpstr>Growth of Industry</vt:lpstr>
      <vt:lpstr>Down Sides</vt:lpstr>
      <vt:lpstr>Europe</vt:lpstr>
      <vt:lpstr>North America</vt:lpstr>
      <vt:lpstr>Urban Growth</vt:lpstr>
      <vt:lpstr>New Classes</vt:lpstr>
      <vt:lpstr>Early Socialism</vt:lpstr>
      <vt:lpstr>Population Growth</vt:lpstr>
    </vt:vector>
  </TitlesOfParts>
  <Company>Moon Area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Industrial Revolution</dc:title>
  <dc:creator>Marraway, Matthew</dc:creator>
  <cp:lastModifiedBy>Marraway, Matthew</cp:lastModifiedBy>
  <cp:revision>22</cp:revision>
  <dcterms:created xsi:type="dcterms:W3CDTF">2015-01-05T14:46:43Z</dcterms:created>
  <dcterms:modified xsi:type="dcterms:W3CDTF">2019-01-17T17:27:44Z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0x0101003E33B934700D404E80FDCF1D1A851FA9</vt:lpwstr>
  </property>
</Properties>
</file>