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3" r:id="rId3"/>
    <p:sldId id="282" r:id="rId4"/>
    <p:sldId id="285" r:id="rId5"/>
    <p:sldId id="260" r:id="rId6"/>
    <p:sldId id="268" r:id="rId7"/>
    <p:sldId id="289" r:id="rId8"/>
    <p:sldId id="272" r:id="rId9"/>
    <p:sldId id="283" r:id="rId10"/>
    <p:sldId id="281" r:id="rId11"/>
    <p:sldId id="288" r:id="rId12"/>
    <p:sldId id="286" r:id="rId13"/>
    <p:sldId id="287" r:id="rId14"/>
    <p:sldId id="274" r:id="rId15"/>
    <p:sldId id="278" r:id="rId16"/>
    <p:sldId id="279" r:id="rId17"/>
    <p:sldId id="290" r:id="rId18"/>
    <p:sldId id="276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1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5363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364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5365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15366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67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68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69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70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71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72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73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74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75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5376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77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78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C492282-8906-4218-8D69-0CEF703B5D7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400" y="1828800"/>
            <a:ext cx="80264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5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4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7738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33B4E3-65D3-4312-97E8-D3489DFD192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66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2C67FB-2EE4-4DED-B7ED-74AFD675B7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32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E234DAE-E457-408C-92D2-1D71DAD5AE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90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F376D3-45FC-428E-84B8-FC35CF94D3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98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78332D7-6FE1-40F1-93F4-7939A4911E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3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C7FD68-BD60-42BA-9B2E-74C550A7C0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35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39C61E9-C74F-4DC6-BACC-2BF370EDA1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14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310EA1-E6A5-4E9B-A835-3C75530708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819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74B7E5-1078-4D9B-8B37-2FD550CE66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29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BDEC8BF-594B-4010-8C45-FCEAB34E35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23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DCA1BE-B3D9-410B-8FEA-378961FCC3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9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F07F3A-8538-4B3D-B5EC-F7D3DBB9DE2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4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666699"/>
                </a:solidFill>
              </a:endParaRPr>
            </a:p>
          </p:txBody>
        </p:sp>
        <p:sp>
          <p:nvSpPr>
            <p:cNvPr id="14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666699"/>
                </a:solidFill>
              </a:endParaRPr>
            </a:p>
          </p:txBody>
        </p:sp>
        <p:sp>
          <p:nvSpPr>
            <p:cNvPr id="14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9999CC"/>
                </a:solidFill>
              </a:endParaRPr>
            </a:p>
          </p:txBody>
        </p:sp>
        <p:sp>
          <p:nvSpPr>
            <p:cNvPr id="14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666699"/>
                </a:solidFill>
              </a:endParaRPr>
            </a:p>
          </p:txBody>
        </p:sp>
        <p:sp>
          <p:nvSpPr>
            <p:cNvPr id="14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9999CC"/>
                </a:solidFill>
              </a:endParaRPr>
            </a:p>
          </p:txBody>
        </p:sp>
        <p:sp>
          <p:nvSpPr>
            <p:cNvPr id="14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9999CC"/>
                </a:solidFill>
              </a:endParaRPr>
            </a:p>
          </p:txBody>
        </p:sp>
      </p:grpSp>
      <p:sp>
        <p:nvSpPr>
          <p:cNvPr id="1435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5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9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Dinan"/>
          <p:cNvPicPr>
            <a:picLocks noChangeAspect="1" noChangeArrowheads="1"/>
          </p:cNvPicPr>
          <p:nvPr/>
        </p:nvPicPr>
        <p:blipFill>
          <a:blip r:embed="rId2">
            <a:lum bright="5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59" y="0"/>
            <a:ext cx="12454759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1200" y="3124201"/>
            <a:ext cx="7772400" cy="1470025"/>
          </a:xfrm>
        </p:spPr>
        <p:txBody>
          <a:bodyPr/>
          <a:lstStyle/>
          <a:p>
            <a:r>
              <a:rPr lang="en-US" altLang="en-US" sz="5400" dirty="0">
                <a:solidFill>
                  <a:srgbClr val="3333CC"/>
                </a:solidFill>
                <a:latin typeface="Monotype Corsiva" panose="03010101010201010101" pitchFamily="66" charset="0"/>
              </a:rPr>
              <a:t>Peasants, </a:t>
            </a:r>
            <a:r>
              <a:rPr lang="en-US" altLang="en-US" sz="5400" dirty="0" smtClean="0">
                <a:solidFill>
                  <a:srgbClr val="3333CC"/>
                </a:solidFill>
                <a:latin typeface="Monotype Corsiva" panose="03010101010201010101" pitchFamily="66" charset="0"/>
              </a:rPr>
              <a:t>Trade, </a:t>
            </a:r>
            <a:r>
              <a:rPr lang="en-US" altLang="en-US" sz="5400" dirty="0">
                <a:solidFill>
                  <a:srgbClr val="3333CC"/>
                </a:solidFill>
                <a:latin typeface="Monotype Corsiva" panose="03010101010201010101" pitchFamily="66" charset="0"/>
              </a:rPr>
              <a:t>and Cities</a:t>
            </a:r>
            <a:r>
              <a:rPr lang="en-US" altLang="en-US" dirty="0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2819400"/>
            <a:ext cx="2895600" cy="914400"/>
          </a:xfrm>
        </p:spPr>
        <p:txBody>
          <a:bodyPr/>
          <a:lstStyle/>
          <a:p>
            <a:r>
              <a:rPr lang="en-US" altLang="en-US"/>
              <a:t>Ch. 10 Sec. 1 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828800" y="1447801"/>
            <a:ext cx="66103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000000"/>
                </a:solidFill>
                <a:latin typeface="Charlemagne Std" panose="04020705060702020204" pitchFamily="82" charset="0"/>
              </a:rPr>
              <a:t>Ch. 10 Europe in the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000000"/>
                </a:solidFill>
                <a:latin typeface="Charlemagne Std" panose="04020705060702020204" pitchFamily="82" charset="0"/>
              </a:rPr>
              <a:t>Middle Ages</a:t>
            </a:r>
            <a:r>
              <a:rPr lang="en-US" altLang="en-US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73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675" y="838200"/>
            <a:ext cx="7029450" cy="601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Feudal Hierarchy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69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5844988" cy="3886200"/>
          </a:xfrm>
        </p:spPr>
        <p:txBody>
          <a:bodyPr/>
          <a:lstStyle/>
          <a:p>
            <a:r>
              <a:rPr lang="en-US" dirty="0" smtClean="0"/>
              <a:t>Lived lives of luxury.</a:t>
            </a:r>
          </a:p>
          <a:p>
            <a:r>
              <a:rPr lang="en-US" dirty="0" smtClean="0"/>
              <a:t>Given a Fief and Peasants by the King.</a:t>
            </a:r>
          </a:p>
          <a:p>
            <a:r>
              <a:rPr lang="en-US" dirty="0" smtClean="0"/>
              <a:t>Provided protection for their peasants and knights.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176" y="1235731"/>
            <a:ext cx="3533074" cy="494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0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6019800" cy="4876800"/>
          </a:xfrm>
        </p:spPr>
        <p:txBody>
          <a:bodyPr/>
          <a:lstStyle/>
          <a:p>
            <a:r>
              <a:rPr lang="en-US" dirty="0" smtClean="0"/>
              <a:t>Spent their lives preparing for battle.</a:t>
            </a:r>
          </a:p>
          <a:p>
            <a:pPr lvl="1"/>
            <a:r>
              <a:rPr lang="en-US" dirty="0" smtClean="0"/>
              <a:t>Tournaments</a:t>
            </a:r>
          </a:p>
          <a:p>
            <a:pPr lvl="1"/>
            <a:r>
              <a:rPr lang="en-US" dirty="0" smtClean="0"/>
              <a:t>Squiring</a:t>
            </a:r>
          </a:p>
          <a:p>
            <a:r>
              <a:rPr lang="en-US" dirty="0" smtClean="0"/>
              <a:t>Feudal Contract</a:t>
            </a:r>
          </a:p>
          <a:p>
            <a:pPr lvl="1"/>
            <a:r>
              <a:rPr lang="en-US" dirty="0" smtClean="0"/>
              <a:t>Paid homage and provided military service to their Lord</a:t>
            </a:r>
          </a:p>
          <a:p>
            <a:pPr lvl="1"/>
            <a:r>
              <a:rPr lang="en-US" dirty="0" smtClean="0"/>
              <a:t>Given Food, Shelter, and protection by their lord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234" y="761999"/>
            <a:ext cx="5216338" cy="596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44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Chivalry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425" y="591671"/>
            <a:ext cx="4664642" cy="6131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97" y="1828800"/>
            <a:ext cx="5187203" cy="460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68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Growth </a:t>
            </a:r>
            <a:r>
              <a:rPr lang="en-US" altLang="en-US" dirty="0"/>
              <a:t>of Towns and Cities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828800"/>
            <a:ext cx="6197584" cy="50292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800" dirty="0"/>
              <a:t>Merchants settled </a:t>
            </a:r>
            <a:r>
              <a:rPr lang="en-US" altLang="en-US" sz="2800" dirty="0" smtClean="0"/>
              <a:t>into towns and cities along trade routes</a:t>
            </a:r>
          </a:p>
          <a:p>
            <a:pPr lvl="1"/>
            <a:r>
              <a:rPr lang="en-US" altLang="en-US" sz="2400" dirty="0" smtClean="0"/>
              <a:t>Venice/Flanders</a:t>
            </a:r>
          </a:p>
          <a:p>
            <a:r>
              <a:rPr lang="en-US" altLang="en-US" sz="2800" dirty="0" smtClean="0"/>
              <a:t>Bourgeoisie/Burghers</a:t>
            </a:r>
          </a:p>
          <a:p>
            <a:pPr lvl="1"/>
            <a:r>
              <a:rPr lang="en-US" altLang="en-US" sz="2400" smtClean="0"/>
              <a:t>Lived in the cities</a:t>
            </a:r>
            <a:endParaRPr lang="en-US" altLang="en-US" sz="2400" dirty="0" smtClean="0"/>
          </a:p>
          <a:p>
            <a:pPr lvl="1"/>
            <a:r>
              <a:rPr lang="en-US" altLang="en-US" sz="2400" dirty="0" smtClean="0"/>
              <a:t>New class of People</a:t>
            </a:r>
            <a:endParaRPr lang="en-US" altLang="en-US" sz="2400" dirty="0"/>
          </a:p>
          <a:p>
            <a:pPr lvl="1"/>
            <a:r>
              <a:rPr lang="en-US" altLang="en-US" sz="2400" dirty="0" smtClean="0"/>
              <a:t>Merchants and Artisans</a:t>
            </a:r>
          </a:p>
          <a:p>
            <a:r>
              <a:rPr lang="en-US" altLang="en-US" dirty="0" smtClean="0"/>
              <a:t>Barter =&gt; Money Economy</a:t>
            </a:r>
          </a:p>
          <a:p>
            <a:r>
              <a:rPr lang="en-US" altLang="en-US" i="1" dirty="0" smtClean="0"/>
              <a:t>Patricians</a:t>
            </a:r>
          </a:p>
          <a:p>
            <a:pPr lvl="1"/>
            <a:r>
              <a:rPr lang="en-US" altLang="en-US" dirty="0" smtClean="0"/>
              <a:t>Members of the wealthiest families</a:t>
            </a:r>
          </a:p>
          <a:p>
            <a:pPr lvl="1"/>
            <a:r>
              <a:rPr lang="en-US" altLang="en-US" dirty="0" smtClean="0"/>
              <a:t>Replace nobles in the power structure of cities</a:t>
            </a:r>
          </a:p>
          <a:p>
            <a:pPr lvl="1"/>
            <a:endParaRPr lang="en-US" altLang="en-US" sz="2400" i="1" dirty="0" smtClean="0"/>
          </a:p>
          <a:p>
            <a:endParaRPr lang="en-US" altLang="en-US" sz="2800" i="1" dirty="0"/>
          </a:p>
          <a:p>
            <a:endParaRPr lang="en-US" altLang="en-US" sz="2800" dirty="0"/>
          </a:p>
          <a:p>
            <a:endParaRPr lang="en-US" alt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584" y="2473377"/>
            <a:ext cx="5856046" cy="397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6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Freedoms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Peasants began to demand new freedoms</a:t>
            </a:r>
          </a:p>
          <a:p>
            <a:pPr lvl="1"/>
            <a:r>
              <a:rPr lang="en-US" dirty="0" smtClean="0"/>
              <a:t>Permission to visit trade centers</a:t>
            </a:r>
          </a:p>
          <a:p>
            <a:pPr lvl="1"/>
            <a:r>
              <a:rPr lang="en-US" dirty="0" smtClean="0"/>
              <a:t>Freedom from military service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013" y="2660598"/>
            <a:ext cx="38100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3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Industry and Guilds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5486400" cy="3886200"/>
          </a:xfrm>
        </p:spPr>
        <p:txBody>
          <a:bodyPr/>
          <a:lstStyle/>
          <a:p>
            <a:r>
              <a:rPr lang="en-US" dirty="0" smtClean="0"/>
              <a:t>Guilds</a:t>
            </a:r>
          </a:p>
          <a:p>
            <a:pPr lvl="1"/>
            <a:r>
              <a:rPr lang="en-US" dirty="0" smtClean="0"/>
              <a:t>Trained people in a specific trade</a:t>
            </a:r>
          </a:p>
          <a:p>
            <a:pPr lvl="1"/>
            <a:r>
              <a:rPr lang="en-US" dirty="0" smtClean="0"/>
              <a:t>Set standards for goods</a:t>
            </a:r>
          </a:p>
          <a:p>
            <a:pPr lvl="1"/>
            <a:r>
              <a:rPr lang="en-US" dirty="0" smtClean="0"/>
              <a:t>Fixed Prices</a:t>
            </a:r>
          </a:p>
          <a:p>
            <a:r>
              <a:rPr lang="en-US" dirty="0" smtClean="0"/>
              <a:t>Apprentice; Journeyman</a:t>
            </a:r>
          </a:p>
          <a:p>
            <a:r>
              <a:rPr lang="en-US" dirty="0" smtClean="0"/>
              <a:t>Masterpiece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43000"/>
            <a:ext cx="5845861" cy="534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0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Shift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269" y="1558978"/>
            <a:ext cx="7359818" cy="515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5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Medieval City</a:t>
            </a:r>
            <a:endParaRPr lang="en-US" altLang="en-US" dirty="0"/>
          </a:p>
        </p:txBody>
      </p:sp>
      <p:pic>
        <p:nvPicPr>
          <p:cNvPr id="25604" name="Picture 4" descr="medieval-cit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9769" y="1881644"/>
            <a:ext cx="6692462" cy="49763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08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199"/>
            <a:ext cx="2874579" cy="4056993"/>
          </a:xfrm>
        </p:spPr>
        <p:txBody>
          <a:bodyPr/>
          <a:lstStyle/>
          <a:p>
            <a:r>
              <a:rPr lang="en-US" dirty="0" smtClean="0"/>
              <a:t>Dirty</a:t>
            </a:r>
          </a:p>
          <a:p>
            <a:r>
              <a:rPr lang="en-US" dirty="0" smtClean="0"/>
              <a:t>Pollution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52" y="3424905"/>
            <a:ext cx="4847896" cy="3297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348" y="752475"/>
            <a:ext cx="2705100" cy="1695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140" y="904875"/>
            <a:ext cx="2466975" cy="184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1083" y="3424905"/>
            <a:ext cx="4632435" cy="323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5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Peasants</a:t>
            </a:r>
            <a:endParaRPr lang="en-US" alt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10055" y="1828799"/>
            <a:ext cx="5709745" cy="5139559"/>
          </a:xfrm>
        </p:spPr>
        <p:txBody>
          <a:bodyPr>
            <a:normAutofit/>
          </a:bodyPr>
          <a:lstStyle/>
          <a:p>
            <a:pPr marL="914400" lvl="1" indent="-457200"/>
            <a:r>
              <a:rPr lang="en-US" altLang="en-US" sz="3200" dirty="0" smtClean="0"/>
              <a:t>Provide food and labor for the Knights</a:t>
            </a:r>
          </a:p>
          <a:p>
            <a:pPr marL="914400" lvl="1" indent="-457200"/>
            <a:r>
              <a:rPr lang="en-US" altLang="en-US" sz="3200" dirty="0" smtClean="0"/>
              <a:t>Played rent to farm the land.</a:t>
            </a:r>
          </a:p>
          <a:p>
            <a:pPr marL="914400" lvl="1" indent="-457200"/>
            <a:r>
              <a:rPr lang="en-US" altLang="en-US" sz="3200" dirty="0" smtClean="0"/>
              <a:t>Serfs </a:t>
            </a:r>
            <a:r>
              <a:rPr lang="en-US" altLang="en-US" sz="3200" dirty="0"/>
              <a:t>= peasants legally bound to the </a:t>
            </a:r>
            <a:r>
              <a:rPr lang="en-US" altLang="en-US" sz="3200" dirty="0" smtClean="0"/>
              <a:t>land.  (not </a:t>
            </a:r>
            <a:r>
              <a:rPr lang="en-US" altLang="en-US" sz="3200" dirty="0"/>
              <a:t>slaves)</a:t>
            </a:r>
          </a:p>
          <a:p>
            <a:pPr marL="914400" lvl="1" indent="-457200"/>
            <a:endParaRPr lang="en-US" altLang="en-US" sz="3200" dirty="0" smtClean="0"/>
          </a:p>
          <a:p>
            <a:pPr marL="914400" lvl="1" indent="-457200"/>
            <a:endParaRPr lang="en-US" altLang="en-US" sz="3200" dirty="0"/>
          </a:p>
        </p:txBody>
      </p:sp>
      <p:sp>
        <p:nvSpPr>
          <p:cNvPr id="2" name="AutoShape 2" descr="data:image/jpeg;base64,/9j/4AAQSkZJRgABAQAAAQABAAD/2wCEAAkGBhQSEBUUExQWFBQVGBgYGBgXFx0YFxkYGBcYHRgaGBgdHSYfGhwkHBgYHy8gJCcqLCwtHB8xNTAqNSYrLCkBCQoKDgwOGg8PGiwkHyQsLCwsKSksLCwsLCwsLCwpLCwsLCwsLCwpKSwpLCksLCwpKSwsLCwsLCwsLCwpLCwsLP/AABEIAKQBNAMBIgACEQEDEQH/xAAbAAABBQEBAAAAAAAAAAAAAAAEAAEDBQYCB//EAEMQAAECBAMFBgQDBgUCBwAAAAECEQADITEEEkEFIlFhcQYTMoGRoUKxwfAjUtEUYnKC4fEHJDOSorLCFRZDo8PS4v/EABkBAAMBAQEAAAAAAAAAAAAAAAECAwAEBf/EACYRAAICAgIBBQEAAwEAAAAAAAABAhEDIRIxQRMiMlFhBHGBsRT/2gAMAwEAAhEDEQA/APWRCh4aIAFChQzxjCJin2h2lkyZgQslzdg7df6R32i2kZGHXMFwKRntm4OViJSVLOdShVRO85qfKtrM0JKVFYQ5GowW05c0PLWFMztcPZwaiCc0efbU2UvDN+zKmb+6oAl+TEWr84GGJxcjeV3oBrRRU3V3B8oymh/Rvyb2XtZJmZNXATzFcyuQBB9I5kbWBmGWoZVAkcjbjahHEaO9Iq+zzTkrmgss7rhjlTdw9ASSTygftP2aUuUVyVLVMDOFrJzBINBwLE15wxKt0yxxvayShRSk94sXAoB1UaeQcwZs7ahmFijIWcVdxR9ARcXjzfs7hFKW5UmXle7u9QSlJ5OM0anA4xCJkspUFZiE5s7kgnTjViw+gEJydlnjXG0bB4Z44K2DxlsT2ycOgocksl8yqPdju253itHOawGHEZvsx2sTijlIyrygtZ/zNxb9eFdGDGMO8VeO7SSJKila94XASpR46DhBG1cZ3UmYvVKSR1aMknASp8pMwqaatiSFB3NCWNDQuzfSFlKh4xs2smelQBSQoGxBcRKFRR9mcEJKFoSoqAW96BwLCw1i6grYr0dvDRy8Pmgijw4hnhxGCPChnhiYwByYaGJhPGCO8O8ZjbO2J6ZikS0kBLVCc+ZwLjRuXLjEOze1C5YCcRVVS6UqBpwBDK43fkYXkhuLNa8J4gk4gLSFJLpUAQeINQYleCKdwzwPjMaiUjPMUEpGp+6mMrjO3xzkSZPeJY7xLEkfuAEgPqedrwTGm2piSmWQmijQEVIKjlBA1LkcqF7RLg5uZL0bQO5ZqZjqTfo0Yo7QxEyYCpBUCalO6lKcrGpO9q2m8rjG1wQHdpyhktQcvvWFTT6Zqa7CIYw4jlRhgESrw8MYUAwRChQoJhjHBjsxUdoNupw0vMRmUaJSLk/QakxjJWV3bPaCO5VKLlSgDbdo9zpb3EZcYhEtIQpC1Ju6SHGUBiDR+oLhuUBZp3e96tQStZJLkeHQMdNesATMWy3ZJDvumjasPOOeTbZ1Q9qNFIxUmUpBClFRIUSokpYsDmqzs/oeEH7TxExUlYIlaNUmh1en0jHTUJyElKmJ8JFqOX58NT5xa4fFvKKlEHkzpJAbLyrq3DpALRdm47MpliQO7IOimfxDRlVGnkx1iyxE8ISpSrJBJ6C8ec7N7UKwgZMtMyWoAqY5cqi7NelWb5RBtfa+LxCN8hCFVyJoCGsS3zMV5pIg8EnNlhhNrywpZD90pRKQpLPmNa6NrpbnBOyMVLXipZypKnZJToAFPQtTmHjOy07oBUQAUuAA7OBStx98Y72L2glyMQCpOdId28QL0UNCAA7HlWgicWm7K5LUaPS9tYru8PMUTZJ9SGHuY8fkzSJi2cgkCnWlC9yPu0bqf2gGJI7tQKARlCk/Ed1l15kmgZgxrFHiMTh0LStWHXLmkApIbu94ULuLvqH9I6G6OJUwzZcnuJqJomElmpLUtCnozg05MNR0HoUtRID0LCnA8IyezsFKGJl5Q8xId3olIuW0BejakRHt/t3kX3WHSFrsVHwjpxbjaEg7VspKNOi17Y49CMKsKXlKvCNSQRYfYjG4XaElSGXLGcBwSCmnwgk7rtlYvFXtArJ72aslZ+Ik9aJbw01vwgDCzw+aYhSw6bUoNKg0raBKpDR9p6T2Kx0s55aaKoo2ZWhIINS9/LjGpXMABJLAByeAEePYbGzUzu9kE/EXYBwTat41my+2iJqTLxGXKrdKhu3FlJ0vcGCmhJRd2S7V7ZTFEjCoCgPjLEnol39YD2P20nZwJpcG4ISn0YBj1/rCk7PAlKRLTKLLICviymoIU7uHvGe20kFYUs5VB81CczGignn1+UBT3Qzx6s9elzAQCLEOOhjsRn+ze1wZEtC1jOAAzMWYBILBn0/rF+DFCRDj5xTLWpNwkkeUeY4jtDiVBK++WQTUBRTlIY0Ab76x6jOlBSSk2UCPWPLMKmWkKSTMCkqJJTlIysKlJHSrwsr8BiFI7WYgqAM1VdWRStLJr98Y13Zra8ydnSveyMymYl9CBR+jR5/i0oBC0Zl8yjIXFRZRCrfKNp2cxqE7PVNQagLUpw+/04NlhY3Y7qgSbtCapc4JQFMtTF9HatQ9iLi3nFdt7FnKMwAOrFwCLV0NRAmFnKVmWSg5iCcqjq5KimovdLPW7QHNSruxbKbN8RapSLsfoIRxtlOSolHaWdMSMrhCEhKU94U0SkCoDZnIv6cY0fZvtgoqTLmgMXAXmOYF/iJoQC4e7NFXslctCEoKCZmpIdi1aHwjoK84ilYM4jFJEhDBKnWSMqd1Qc/Tq0MpWxGtWaXtth1EIUcxlJcqAJAcWKmqBo+kZ3D4hZlFMtKy9E72RIqSAGAzGrUuGjdbdxCUYeaVFhlIrzoBGEwsySlKKKBAJGdwlVGdKugD2fzhMsOT2NiYbsTDTlKEpQQErcUUXSkJJIYCpoeluvoCBwoIwnZOcleIzrVlUfAl7io4M7g6ve+m6BimKKihMrtkkcLjoRyuKkiIwoSoUAwRDgw0PBMMoxge1i0zsUlKVKdO7ulqm9WOUNrzEbbH4jJLUrgCY857PkqnzJirJT6KUTQ+qvQQkgW10KfJCfw5aEGafEqpy2q5c6j15sYZWxluadVrYv0GkKXOUJ8tRfKpRdrXIAPSLna+PShCkfEUGzXJAHnX2iTVo0ZNOkZxEkqcA7tcmtgK+nOgB4wPh5XdsondUCQGolTVBB6t6cYu8OlpIsClRLn4shAA4MRmDNX2ivxaKrl0IKcwoRV2N/5SepOkQx5LbTOxNwfIEmznJCiHRvqNySm1CaAUp7RPNxwKUKoQrgzuoGhY8Xo0V2AlBlKWSXAHEuSyvhNepGsB46YoZAkkABgxu5LkVOtHh+Ns6HkdWXCwHFyGIfjzFPio38MRYHZvezcoqrMCpuAIBPBqve3OFIWJY8TgsBUOgs4Kg4oC/mBBGytozJalCUzeI7pUoUog8k2pzjQVsnll7S6HZtCVDul/iJO8p2yAAEMgUNWLKd3cvAGJxxSFImssMoZk3IysCQ1y1VA6KAYwfJ20laZiSkJmGpCf/VAFQk3dnS1xeCMelJkJVKZFHQAwZqFIFuIbnFYycdM5HFMbYuEVMW0mYoSyhYJJJZKvAwNQaAitiOBbOYjDHCrVLOVMwPUlxMBG6X0P9YWG2lNwc5KgoFIHhSTkWir8n1fQwPtPF97i5hWPGrW7Cw9IvGHPQvLgSSj3igpYIKfCLi1+cLaGMypIB5PzNB6VPpFaiUqndlnckPo7eXGOZyFqOVZG7VhU+0T/APPLkV9dcQ/DYvwkgs4zM7g/CoAaEM4ieZs1M6aCFMDVV3ApUAAl6ikVicMpRAS4LaggEBRtxv7QZhZa8NPyqq6TnYuw4v6U6QVj4u2K8nJUjR7MaWtSZYK0boqVOnUlW655U5FqRPjNgomqzqdOgzPVhUBNxobHSmpGwG3+7BSEF1aEDqwZ1EaPyu5LczMVMmypsxRYIKZaQCWJUoDeN1AehgVG7G97jxZfbBwaDNYF0oZQHSgJYNSred2LakGPNE4Lu/xJa1icD4s1yw8T3BpGt2N2oE6QtRH4kpJK0jUgVbzpy8xDqSYk8Th2XGKxqJSStaglI1Med4HaAlz1PUKTm08JSC7nyit2x2jmYskq3QKoSLAOHP8AFW8WkiRLBlZw6VSkKcqKSFVFxxA04RqUhLcXYYjAicVBgrw2dIAepfgM7v8AuwJgttTJHeS5Esd2FEb+8rNa9AzNo3WO9s7WUkEpLImMnMDmLISKJN1VcPZ21BEASUkDOHGYBKUkZhvG5exIzVgSpC8rZAJSp051KS6mDhCRqBSlqmvtGg/8KRh0ggEqJAc1NS1/Owinw4yhC7uVcqDNXqSPYRqsZiwhBUQCzGvB6widgnoGxGxwtLqpTwijfzXfo0U/Z3tIJMxWZJIqmpDjee7VJflFhtDaSpcwi6N1VLs6Xby+sR7U2UgpLAJBdT8FcYNLsCk0Rbc7dmYhUtEkFKxRSi+6dSm3O+sVeD2VJCZZM9gtAWtWUEpVYock1NrXbjAUiXmKkqIASwpqzgBPUsYOwuQKSG3crgcXFBxfw0i8YqV2Zza6OcRjsq8slJSQEiWVeItlIUzMAMgPMqV+aLWV26xcp+9lypgAcs6VAcWFPakVGMsFsHUWSRUgqIA5MAlvMxHh/wASWpZDbhSByZJH3zhEl4M5M9S2HtpGKkibLdi4INwRcH71EGkx452Z2zOw090/6RP4iScqDRn4BQAcG/k8eu4edmQlTEZgCxuHDsYw46oUMYUAwXCJhQxgmKHtniMmEX+8yfWMFszFqTh5o+I+EjgDvBuRL+caz/ECcDLRLBqSVHkAhTP6xlNnzQpSR8ALV1oxNeQDcOpMSmwNVtkuJkkS5IPFKiNSLs/UwXt1YVMQmznMfKw9WjnFBQ3iFFCSWJuwFK6ptW4immYjvFGYTXxUpRAJHqqsTfQcSt2HYTEjul5Vb2aZRRZJBUaMb3Ba9ecNiFlJlqBBUkFwzUG6odKN6QBgFzJe6U50mhoFUpx1Fac9bRwZ5mEZQwJAYO4BUxDO4qb/AKxBY3F2dXNNCmYfIvIkFicyVBbOlVd0EgO3WItpYVpaQUsoEsaNU1c8eXKJZkjKlSSSCglUs6hrp4gs5bSIsPjyFpVMUVpqUktcP52fpFKd2VUlxoq5cpQWw8Q4soHrcGn9YttnoyrobJUksGclJVzs7eUE4/C/h96GckqLNcsxDeQiPBSxLUQpxQAO5qQ/DhqIvidsjkjxRLt+YEzVqBY5w3EKSkEK8iUv1ibY+0CpOZTMslFDZSku6QOJD2d3HUv9nQqXmnqCJa1LUah1JJcHq1ho3OAcZOwqR+CJigH4JHmopeHlHlsgnRWgAKSUhIUxUHUDewYWLdLwsRMUvETFsylkkOKVPvSCJGPJSAFBJfKU75cDUB8o1d+Bcxc7cxMxc2VmTlSBugmilFOhBKbOwJ4Q+KVTSNkjcWyhxEg58iWokAv+vQxCqXLQCFEKU1kqLPS5HT3iHHqeYSNf0B+sRIlEkAXJHqbffOOqc6vRzRjYThcQokbwQzEUoAHtp68BFjtycUESwrvJgDzFau/h6D59A3CEZEFakjxMkN9vcfbRwhghRIJWtiVG75hbUh9RHJlmmduLG0djaJcTDcILjmQyfLXzjTCYBs9KUh95CnAoyVoHufukY0SphSU1oQWtoONtBGxkTwMD3WUhRk95m+FkLqLvR/N4jFFuT1YJjS8wpdu8R/ySXHzMAYDaxlTUzAGdxMDmrM4PUE/3AiXaUwmWmYLpUP09KvAO1JAzOmywFDg4v6uPUwsS+ZKiJWKyzTkSyFroDcAk0+tIscardkAP/oJtqCpTPfi0VOHnALSTRPiHGgVTq5+UWOMxAUoB6JlykUYk5UO7agKetusVRxeRtuYvNMkobwSxuvmrMLlyeZA6GLLEVQtQJCZZSBQbyqBR50b+0UkqXnVnuoqypA4JTp0SAX4tB8uVvTJZVkD5iFBQpQklKk0owqbj1WboilbCVyGkySc1VKN6MrhcNW/XnB+0Mf3iTJAvKznieAHPnFJLdKN3KUpUC9QeGYAHK5qONIPweFmISuYySkpUhw+dIS4Hk4FoWDNkQLtacQZCybyyG0cJgOdtXvFnMqugFAOT8ekXGO2aZuCQoeJAN6WoR7ebRQnA5Cc26ocfvjFBYsIwaUMSVHPwAzEAnXW+rv6xwtNQrMAwIBNQONBU0Hu72gspQkboLAMpQs4y1J0rlqIjwpl6kuNAHDEcCP62voPuhkCTpaKMpKlFT7tqAkkm/wAr2tDbHnKXLMoAlSqJADkuBpeg1gzHhOdOQuCFF3feIAFNLxXdmccZGIlzq5EkhTajKze8US8In/klxOzlOpKqKBIKWYiz046+lTePROxm2/2jDsfHKORT3IA3VeY9wYwW0Mb3k1U1eVKlknzZqC7N6xsew+z1JCppBSmYlID3UQTvNoGLc/KOvLCKgvsnjk+RpzCh3ho4zoDIZRhzHJgmKntFhpZkrWtKSUpLEh2e/wAn8o8vw00hTjQvXi5NuLx6T2ymthF86etPrHn2ydl5lKY83bp/X0MTnSEkyw29ih3IY1WG4U1+UVq8OEpQn85SklrAKdXlS0cS1GauWkikt3fVjwgrBjNOILnIlTABzvK0b91455yo6sUaVFjhuziFSytUxSQHoG3WuD98IEwuGRLzIWB3oNCQXqAczMKUL1e4izxGOCcOgKA8LEFswUxLqFxa/PWkV3aKSsqMzdAADHxGZ5CjVPrHPDJJypvRfilsr8ZjApWZrBRfU5fDXopnPziPZMpK2B3gMwA4OH+QMC4ebnn7zsoFNeBALeTNBGzFsnoadUO/TdzCLzVKkPg3ILwqlS3QzpHFOZNKEcQQG4iB5AM1c0fEMqkh8wcO4B4Go846VPPeEFWU+IG6VMGUG5pr6xx2bmf5gg0dBPu/19otgW7J/wBDVUBSlqXLKVJDIIAJc75oBdnPpT1K2PKSJiu8GZKEKKhcM4sPW3DnQjaOG7qSaZSZmeg0B3Xf1gnYWEVKmLmTEMjIo9RumkXn0caBJsrJMICSBRY3XAdPhOr08onxG1hOAKlpTkp4qqIFFJdJcjhfnByZXeTZlHBSKKccaK+9YzGMw2VWljazg+4YfKFhHaY8pNRaQpsvfy6kseAokN99IJ/Ye6mpffSD0ct59daxDNP+aAr40/8AbBm1F5l05n0D/IN5x25F7JM5YN8kjudLM4MCGSkZXJKi3EBzV78/WLDJ71Ssy6hIygWTX5U94tsAyMGpZYlSsyQbFINulzFPsoZpy63o4Da1LWFBHmyaaPUxJ8lfQZJCUZiotuv1d2fnV24xqNny5lE5AEGUEFRvRHhSNHVU/wAMZXGzhnIIzFbBKUljlBqQ9ncgGDMZ2sxACJSJXdEABxvrNGJJA3HrYecGHQ2XuiOQM8pSL5kg+1K9QfSKuqpRBLGWxS9DbeTX7pA07aCs+7uJ8O7y5+UEJmZ5ilgZQSGDk5aVYnoT/aMoizyJ6G7lnNPCVMzh1Fk+pBVE6XCVJl3IYcHzAD2rDynKXPxrcDghI4cGDekd7PWwClWHdPRviL11/pDIi/izlKlYVaWLAPUXYpD6cj7cYuJ2yTOR3spZLXKvjUA7F06O289aRWY6akrMtJeWpQckUGqmOidfXzvUiXgQN4qSsMS5bMNWq2vKFbI415ZWKR+EsLWkLyncpRTaD3cD6vYYHaDzUSUh3M3OalISyiBzr8oo9qTEzF97lKQxAb8wGrV0JtGr7PJ/CJpUvTmlL+7wY14FyLRBsuZ/lJwfw5xzs/1in20CcQoXbuyaOzKGjOYscBuyMSmzFY6OFf09Ii2jK/HmjVUo6U3TSulx7Q/RFdlWJQUsKS6E3JIowADlFyzi4iKQr8YBQ3VP5u7NqX+9IscI0tYJSoqYkJfMa0DOwfdNH4corUZxNZQIQKPlL0HFr00iMZNyfR0NVEIx2JlpUMgFElgBQuzfKK/CSa1SxJrR7mjaPXU+sE4mWgvlOmbiQE16i8CyNpqTlYJBJBKmJVc0d7W5x2KXFa7Oereze9nuyCEDPMZRNcrhQ/mV8VatYc9NQzCA9ioAw8vLYpBrxNTbgS0GKhCxwYaEYUAIaowFPxA1LJ91f0gqchwRZ+EU+1U92AzNxN/XhCSdIaKKnt1iUqw6UpLuoOxa1fpGe2NNTLlTJpoEgivJ/v8ASCe1LZJZqSSokkFmAow4Nmp6vFLtSdkwqQQfxFMa8L/SJN2yclugaTRlAlyqvRiVU8x6Qbs2StKkzKvMJID6JUHfmA8Vs0sUgXU1tMwBV56cmglO0FpykCqcpZ7AAhVbOQbQk42mdUZJFtiUOpIemdAy6DMpnI46u9b6wZt8JMoNlSQHCQQaKVc8Hv8AXjX4fEpmAKzG6b0yqzBw1XIGtaNHWPNMrhzLUDfkQONGblHBVSV+C/ZRSJm/Q+FQABuoBRDv0aIJeIMqYQUkuoHg1TY2d4lmJASGqapr+8yvkTCmr3kv8aAWfVyfrHpceRGMnFhk+YnIVpoQDlJH8tRZ2VflHWxJGXEoPEK9gP1ECrZ0y0BnLkaBj7XNKwdPmGUyhcBfo6b86RfDDiti558pE/aye6VBrKAFeQL+8aTAICsgU3+nUdCn+3nGP2jis6AXqpYJHUpLehEaiRhSvdBKXQoZrtvIP0g5fiRj2QbKllWJmg2S/nmUSPY+0Z3bcsBVADvEDLYUSA3pF8rGGViZhZwEn2IbzrfpFZ2gSFhZLaWDM+a441rATpJhq9FPh8Oe9StQKapFQz0CQA9+PrBk5NT/AALb/jFUheRDJJJKgSziwtE81bqB5E1tcGL85PDK/skopZVQTOxBUnugQHcBzQZX16RPsXCKSSFMAzXqo8vaAsJhgZib1Ci+u93jdKgRNh8KpOIlnMSDUEl/hVR+RPvHB+HqQ1Tou14FAmBbMp8xPID9WpEm08Gsy1L3WUpKU3BFdTrcD1jknMCCCrKlL8Sp3bzIFOYiaVteUZcuWylZlJLHUlQNHod4s3WBFtdD5+LMzjtnlCggBi6R6pANerxDhAXy6F35D4j6BXrF7JVmUsqACktQVYBRJbyPlFPjPw5ymo9bi5PDW1op+HPkjrkiw2js4yygmilS1EgmgoQkD/eXMRok/hNqpST5AW5ChiTG7RzkrU/hAHPeCnHCjBjzveOZs5pDgDeLcrb3yVBViOlF0cycIcrAgEoBS7AE5joeTepiBOGKlDMszCSzOSkP4i55E248ojkrIQElyA4HIjTgRTrEM2blCgk5dPCAWvca/dI1M5rLPAJEyWUlQBSgrZnBZh6ODSNPsIkDLQ7qDwuD+kY7IqUBxyFLaAED9TGt2MCCkG5lp9iG9j0jdMWW4kclFMSmlSTzcki3BgA/Ix3tUNOVzlLt9eP35JCmm4hD3CFeVX++sLGn/OIHFK/+23OHImXM4g7qQH0IYO1W/dDGov6xLhppE5SFkpTcuWrUvxY1PpwipnrUlaspLAkNfkb+Yi1wOLOdYdKCag9RVq1DwrS1SLJ/oXi0IEpagXZJDvx+xFFOlgIQbAj6gxY7TDS1VzUqaC50bn93isxMx5KNGLe1IqhD1jshi+8wiDzI04vp1I8ouFGMX/hni3kzEflU486H5D15xsTGKIaFHJhQAhpih7RT6MH3QTQOX0YceEXxjLbTSVqVdnNBR9BXh0ic3oaPZlNtT88tKSSSHu7u41IrfhEW0JAUrDyzWrno1flHOP8AElKQxZIDakm5tdvvSOTinxMw3EtBA8v7mJ+ARVztlbtBzMcUdVPVvp84s8FJliUJhGe5JNWFWB4U3idaXtFRjkkXuzivHe+p9IZJLMXKaClKWFWGblDJaKPssNlVmFSbAhTaEBSnboCPRos0IKZhSQHDni7gAEPyV58IF2aBldLvmALeIbvDg4eCcVLAnJKi4SHdNAXI0AHMcKaRwZHc2dEFSRUzlhKk7orLAIrQhRSCG1FvOBp6qyyzXHRlBj/y94nxkspmKP5c9rXC6cqw0hJUsE7wzKomrhk2I+/nHZi6TEk90EbKlnvt4DcSfU/3iXbWEKZKD+8oMOBDR1sFG7MVxWAOl2PtFptpAMqW9s4f3juS9pyyZnpmHVkllQZ1pSKvq6j6/KNhhl5Vgl2yLDCr7ybgV0MUGOS65I0SoAdbn5p940ezP9QfwL+aYnkXtZo9gYmKlrdO8TL8iU5Q7c/qYrNrghJ7zKC4fLbW4GvKDFyu9mBCVNurLv8AD3gow5C3KB9qp/1UhIG47u5JrU+vtCLoZLZl5MorTyTSprzb29IknqDcCE0Fq5h+kFTMAZaUqAzCYCWBZQrY6H0eIMZLSQ6QzHLdyTXXVmHrF8mRPHxr/YuOFTuwrBBp1/ClPy4+cX4kgJD/AA1HvGfnoCZyhbdBPHQQdjMaRIKS72fiOP8At1jz2rPXxyUU7LLZhBllT1WSebMAk+z9YPRs9MoftLJzB2SlmBylOUD8ylZX4PFRIUZaJYyuABQXD1trWDv/ABOSmXMSTvgheX8xYVrSwZhWr8xXH2Q/phaTM4maUrmOXdx5BnL/AMp+3jjbEjfBrvIcUuzk+gJMQ4VN1EPmcE8yH++sWeMl95IQSaM4anhoQTrR4F7BVxaK2fMFDYPbh4hw4AecHYuUBh0dCRVvEk+WsAzZTA8v0WafevODsdWXLTej86AD6w7Iv4MbDYZC5WVRSkFYVmUQOIV50VTnDbQnoWsIlJBA1bxHi4HGnmYlVgz3AIIdJbkAogsfMg+vGIcDhmnoA/N7Wf1IPpBRxBm1UDOpJDOBR7bin6gZRFpsicBMRzSRzO6gv7RS9qllM8Nc/wBj84N2LMdcrg5H/tf0MI+x18A+dL/HnK/cAHOv/wCT6xLiR/nE1qEqp5pr7QtpDKpX7yCPRv8A7H0iDHqIxadHSa/zJf8ATqYp4IeTMbWwzTF6bxApq5aCZUsuaME7rkULWJJID1BBeJsdIC8epJbKGUeFQB7mnnBHb7ApE9PdpZPdhWUHio24WFoDVl1pWBztnlUsolhzSyknV9DTWFJ2Q0oInEJdQ3QpJWatQB2YOSTwjvsnsdP7TKUvwAlTEflSSl355Y1nbTZYmYcTZQGaWc1BdOo+sFp/YNdnHZ7sxMwqlqSXCgxDh+TMGGlfbUXmGylRBfNdiXjPbH20uZJS67brWNOLX1HlGlwMoBIIF7nUxvwYnIhRyYeGMGrNIx2PxYSHUaF6As78ToI2KxSMdtDCh2JLJUW40cev94nk8DRMviZ34qiwdNXHhDJd6clKbqbtFdh1bilVdZSj/cqvyPpE205zmbzVlHOyftuEdSkv3QAHiJJ45aD75RN9DY0NjpYWFsHyEJDXDUPzjlkqCUE1YW8gHHOn28GSpLSVF2KlEh9HoPkD5xn562KS5uSz0rwIqxgxHmqD9n4sImgrqkmtavoytPk3WLTH7Ryj8MFhqoZykHTdNeDkinGKFKguYXAYAnqWo/U/dYu56CmU51LD0A+cc2ZJSRTGm0VpxZmzgSKLZKmpdg7OW/pDrPdLARbMsDoQkxFgg0xwa5nF2bKoigc34DjHc5JAQ4qpSuvGnA0EXhqSSFb02XmDl93IQNVLPy/pBG0cFMmSfwwVZFJ3QdAxJs76RBtebkMhNgG8qEfWONty1qCAjTpdizPe8d0k60cyoG2lPIKFEZci2yguaqdiLg3NWjRYPEgKSWOUoUSdEihrGXlbEWXzUU4atuJpeNFgpJmd4kFmKBRnADq93byiOS1HYYpWCCaBi5Z0OdFmoONeNfLSItspPflgA6FM1XbU8LtHGOB/akOSBmWT6Av6m8PjcqV13N05XLkgZW1o7QI/E3krMNOdSQQVZUmzEvnJNCeMAvvpcMAQCP3szmD9mKAWSLJSangPsQGlTzgeJJ8yWHsRCerJ+1+DphjSakHz5ObEn+A+RrWEuZ301CbMA/CoqPcQSkf5vqg+v9o5TJEucpX5UD1t8gfSJHdx/wCk+OlKd0qII9PMRVbWklTTGZQ3Vj/pMTYLaRVPKeR/3N+lPWDCoVStgTY2B5dRGVoMlHItAcqQnuaE/mfnxglahRA8IA675L+gLekBYVTOg8x8/o0FieooyhhurfiwDgg+YjWLop5i2bV6GtC1CW6CLMJ/GQDXKg+rFvlA+Iwu6GoM3oFAUHoI7xA/EUXYJAs7lwKN5n3iiZx5ItRaLrDSs0yfKNQQSODAAP7t1eK3s9XEIfR69L+8FjFZlqSlYQpSUoVmBBoPhLsXd4l2Nh8uJUB8KasAHOpbqYZaOAD7VS3m04FvT9RBeyso7onxBYHV0lI9j84J2tKSpyzFNATYuNPZ4q8Co5UEWBB9DCyfRSHxZc46e5mHhlT5Hxerj0gDaxbEZnuB5VtFrOkuzBy6X6AufrA+0MMO9CmqE+4+/vQ3o5/JVYk5cRMBuqWC/MJr5V9ovO38khEibLbMDkD8FCjxnNql50tRuUl+ZAUD7/SLja+IMyXhkk0SXJP7qB+hhl2dLd40UOyNpqTiEpmVCiQa6qDDyB0jYIl0rqIwmMkq/aUtdwQ3Gn1HyjbYxLKfiGo+Ys7DhCy7DDoptnSE4efUqIC94AU7s2Lt4hfoDHoqTSltOEYLHYclGYOSmhBIBbi44VPmY0/ZzFlcrKf/AEzlu5ZgQ56EeTRozXLiDi0rLQwoREKKgDzGJ2lOZVCEkkjMany9usbZUYftNKyzFMQkOSS1a1FXs8TyeB4mM2rMvlPxqc60KqxYYcASk2ruki4e7eXygWfLSxzVdZL8lPr6cDvVvDpmZQxcpLtSoFmGnKJtWGElHsL2jNHdgXDezU+kUmHwecKUS2W4LavrpZ4PnzCrQm7UO63X7rEeHOQKpWpYk/vUtyNOXOEbaK6kwaTKCcw4pf2DvGg2wN2XLHBz1V/Z/KAdnYNMyehKSVAbzEMGHGltOrc4I27KmvmOhopIITpR2rQGvWIz92RIaLqLKOTVatACaffzixxeIVLyJRlUohjmS4qQ1DrA+GnLBKAElT1JT59LB/SO9mIzkrLuAwL/ABKJqegS/IR1Ri7sk5aomxE5e6pQkdDKT0/LxBPpE2K2ipBB7syyPynNLI4gEukV0URAeOwq5i0oQkkWHQanyHvGpkYPLhkpm3CQlWt9PIFo6I2+iLaM8rtKFLO6R/Dve39YYbe7qYVy85zBIUFMxbg1uEWWxsGkJUAWU4Sl9cgbzBLxY7RwoWJe7ULSri0FqUlsFpGWxGPmTjnKcpsGr1bnBe3Akplt8IAJdy+Wrjk0Wu2Ja8z7qU6FIJmE1sbJHO8Z+dIyp4b3rSvWqmhOlQU7O8FJOTMksQGNCo1CNBze9oDUjIpOpSw6h6Howi2wSpSZSzlK5imSngGLm3hLpuKwIpAUXZixNx8Row16HjHKm+TOqMqSskxOJbFII4D0L/0gtWFmTXr5tQnkNQOOsQy1pXusnMzjiGH/AE0hY/aCkrQpJ3VDqHFxTh96Q1HapKm2yTB7DQggkuoEcqgu/wDeO8dPSVJRcqLU9/7/AGGOPTnCgXSvlrSHxGASVElRD8Cxbyibf2WpVUCLG4QhQWNfmxZ+tPQcYfDJ3qeE0uDcl7RNkSlJGZSgbgl/SAkzxJWXBIUXB43Pqfn1EFO1QrSi7Y5FMp1Dc8wNPk8CTJxKVE1KiLcgB6vpp6RYLS5cEAu4BNfTgbwPIw1Vg7u9mD6HiOIf62h4tHNljfQTNlJWUlVCWbi4q3PWLDBT0y+9mqPIClTfzLNFTJk5pCim8suPRiKch8oCRKmKqQVtwPlQGmntFX0cE8bcrCsarvErKiSbs+6moYffo8TomAy6Uyt7NAf7f+EZWUJIOYvQmr6lmrxg/AbOzSzT1LVIu7XibN0tmplrvyit2sup4N9ImxG1JctO+oWFBUn+UVinxm1hMshQ5qYU0LV5wV+nPxb6ItqyqSVGjJUOA01HCo6xMJ2aWhqsV6uLKDA9IiXiisoYbqLDM5Yi59vsuGx2MEvKCCSym8yLnyMGL2XlrHRBgMHnxANxLY0a48NyOvkY0K1GrlYcaqSP/kp5NFXsOUpEpa2rNL9Eigpc6npE0zFqCq1I5u4PIh3+fVwdJ7ClSJlEPcP+8UK+c0xoez2KHdiXuhSdBlGYaqASTFHhp81VhQ8SR0ul40Wy8EUjMb8g31MaPYGHqhQjDRYUslQNicChY30pV/EAfnBUNBasxRzuyeGJP4bP+UlPyMZjaPZmYklKUKVVwzV5qNz7ecehRypMK4LwGzyXG9lcQhObulqBG9lYkDWgL8YP2Jge8wwy5TMzMQ4KgOHq9Dyj0kogLF7DkzC6pYzfmG6r/clj7xHLhc1SY8J8WYDBbCxInEygkmWoUzAEpLvcj+zRbq2JjEjM6VpNFSSQS3EKs/IHh0jT7P2MmSVFKlqzfmOZvNnOlybQd3cBYLXu7M8n0ecbR2ApKs0vvAqoAUkhwXdILEV6wVhOymJUj8QSakEIJIZmqoJDEsAL8o3uSEERaEHHV2LKVmXwuwcQBvKkizZQqgbgwf1hsT2ZxCrT0HqgpY9QVRqssO0U2IYaX/h8tt6ak/yk/Uet47l9h5yRl/aHS9hmQQORJXW8bdoTQKCYPE/4fLWp0zMgFgTnbgXATWJ5X+HeisQsihAADgs1y/yjatDNA4hsz2F7FyEJY5lca5QeoSxPmdYJPZTDEN3Qb+JVvWLloWWBxX0a2ZfFdg5BG4VyzcMcwHrX3jKyNizc05CghISX/E3STxSKu4HPrHqWWOFSgbgHqIDgUjkcTzfESu9TWXNF2UEEj1A+kBKw6sjZnUklgCygGoGZ49VKYinYJC/GhKuGZIPzibxF1/S/KPKCkniDvMR7e0RTs6k5VhJTVlWINQH0+9I9S/8AL2Hd+5Q/8MTo2ZKSQRLQCLHKHHm0ZYmaX9CZ5XLllQBSyh8SVKsdSlX04RHMwx4buu+44eHyc6R6ljNhyZr95KQp9coB/wBwr7wFJ7HYZJohVdDMW3zg+mweun2jASFqSkqQopBAzcDwp7fYhYbZBnPlNWBJJcBw9T9OflG/2xsAGQpMhCEroRo7aZr1tWKLBbEnlPdpkd2DdS1a6lxU9AIjmeRaiJGSltlFitioSQGSXGn5gwHQmrxFLw6WScoDpDsMr7pudKgesbGT2DQAypi+eQBPoTmPvFhh+ykhKWZShzUfo0aGGfkEprwYLD90gFUwlai26BlSORUpTt0aJcRtIKYGWhuAWoMNQ4SHp8hGs2h2HlLG6pSVDwk1A6i/vFT/AOQpv50mvMnWrMGueOsN6Xli+oyqwcnOs5EA2yo+FIFASdaW+zEmM2euXvLF+Bcnrw8uUajAdmpkpOVKkJepVlKlHycN6wYjs0gl1qmL6qKR/wAWJ9YaMZ2CXFowq9oDKhAzBSQE2erfdufQ3GzNjrmkZ0qCeJSR1uo0b7pGuwmx5UrwS0p8nI6E194LyxT0/sRsCwuzkSxQecTmJSIjUIeq6AQmFDmFGMWEKFCggFHJhQoJhxChQoxhCHhoUYwjCAhQoxhNDtChRjChEQoUYw0KFCjGEIeFCgBGhjChRjDw0KFBMO0IiFCjGEBDEQoUYAiITQoUYwwEIiFCjBFChoUEAmhQoUAw5EcmFCjGE0RLhQoDCQqMKFCgG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462" y="1684851"/>
            <a:ext cx="4312938" cy="413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5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Peasant Home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662" y="1983157"/>
            <a:ext cx="7242676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1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Peasant diet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97129"/>
            <a:ext cx="10972800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smtClean="0"/>
              <a:t>Bread</a:t>
            </a: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Fruits (apples, pears &amp; berries)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Dairy products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Meat </a:t>
            </a:r>
            <a:r>
              <a:rPr lang="en-US" altLang="en-US" dirty="0" smtClean="0"/>
              <a:t>-  Only on holidays</a:t>
            </a: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 smtClean="0"/>
              <a:t>Ale – 3 gallons/day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499" y="4406954"/>
            <a:ext cx="2143125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898" y="3940229"/>
            <a:ext cx="3445916" cy="2581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856" y="492672"/>
            <a:ext cx="4412515" cy="293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7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Agricultural Advances </a:t>
            </a:r>
            <a:r>
              <a:rPr lang="en-US" dirty="0"/>
              <a:t>(</a:t>
            </a:r>
            <a:r>
              <a:rPr lang="en-US" dirty="0" smtClean="0"/>
              <a:t>1100-1300)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Technology</a:t>
            </a:r>
          </a:p>
          <a:p>
            <a:pPr lvl="1"/>
            <a:r>
              <a:rPr lang="en-US" dirty="0" err="1" smtClean="0"/>
              <a:t>Carruca</a:t>
            </a:r>
            <a:r>
              <a:rPr lang="en-US" dirty="0" smtClean="0"/>
              <a:t> (Iron)</a:t>
            </a:r>
          </a:p>
          <a:p>
            <a:pPr lvl="1"/>
            <a:r>
              <a:rPr lang="en-US" dirty="0" smtClean="0"/>
              <a:t>Crop Rotation</a:t>
            </a:r>
          </a:p>
          <a:p>
            <a:pPr lvl="2"/>
            <a:r>
              <a:rPr lang="en-US" dirty="0" smtClean="0"/>
              <a:t>Fallow</a:t>
            </a:r>
          </a:p>
          <a:p>
            <a:pPr lvl="2"/>
            <a:endParaRPr lang="en-US" dirty="0"/>
          </a:p>
        </p:txBody>
      </p:sp>
      <p:pic>
        <p:nvPicPr>
          <p:cNvPr id="4" name="Picture 7" descr="Image_1_146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283" y="1981200"/>
            <a:ext cx="6230905" cy="433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06" y="4167467"/>
            <a:ext cx="38100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0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Cycle of Labor</a:t>
            </a:r>
            <a:endParaRPr lang="en-US" altLang="en-US" dirty="0"/>
          </a:p>
        </p:txBody>
      </p:sp>
      <p:pic>
        <p:nvPicPr>
          <p:cNvPr id="615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9608" r="26425" b="9062"/>
          <a:stretch>
            <a:fillRect/>
          </a:stretch>
        </p:blipFill>
        <p:spPr>
          <a:xfrm>
            <a:off x="6505903" y="2409992"/>
            <a:ext cx="5255172" cy="3849231"/>
          </a:xfr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2002220"/>
            <a:ext cx="5486400" cy="446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495300">
              <a:lnSpc>
                <a:spcPct val="90000"/>
              </a:lnSpc>
            </a:pPr>
            <a:r>
              <a:rPr lang="en-US" altLang="en-US" sz="4400" dirty="0" smtClean="0"/>
              <a:t>Work year round</a:t>
            </a:r>
          </a:p>
          <a:p>
            <a:pPr marL="609600" indent="-495300">
              <a:lnSpc>
                <a:spcPct val="90000"/>
              </a:lnSpc>
            </a:pPr>
            <a:r>
              <a:rPr lang="en-US" altLang="en-US" sz="4400" dirty="0" smtClean="0"/>
              <a:t>Holidays</a:t>
            </a:r>
          </a:p>
          <a:p>
            <a:pPr marL="1009650" lvl="1" indent="-495300">
              <a:lnSpc>
                <a:spcPct val="90000"/>
              </a:lnSpc>
            </a:pPr>
            <a:r>
              <a:rPr lang="en-US" altLang="en-US" sz="4000" dirty="0" smtClean="0"/>
              <a:t>Christmas; Easter; Pentecost</a:t>
            </a:r>
          </a:p>
          <a:p>
            <a:pPr marL="1009650" lvl="1" indent="-495300">
              <a:lnSpc>
                <a:spcPct val="90000"/>
              </a:lnSpc>
            </a:pPr>
            <a:r>
              <a:rPr lang="en-US" altLang="en-US" sz="4000" dirty="0" smtClean="0"/>
              <a:t>Sundays</a:t>
            </a:r>
          </a:p>
          <a:p>
            <a:pPr marL="1009650" lvl="1" indent="-495300">
              <a:lnSpc>
                <a:spcPct val="90000"/>
              </a:lnSpc>
            </a:pPr>
            <a:r>
              <a:rPr lang="en-US" altLang="en-US" sz="4000" dirty="0" smtClean="0"/>
              <a:t>Other Holidays</a:t>
            </a:r>
          </a:p>
        </p:txBody>
      </p:sp>
    </p:spTree>
    <p:extLst>
      <p:ext uri="{BB962C8B-B14F-4D97-AF65-F5344CB8AC3E}">
        <p14:creationId xmlns:p14="http://schemas.microsoft.com/office/powerpoint/2010/main" val="383472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Climate Change</a:t>
            </a:r>
          </a:p>
          <a:p>
            <a:r>
              <a:rPr lang="en-US" dirty="0" smtClean="0"/>
              <a:t>New Technologies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196" y="1981200"/>
            <a:ext cx="6975203" cy="474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7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Effects of Population Growth</a:t>
            </a:r>
            <a:endParaRPr lang="en-US" alt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4000" dirty="0"/>
              <a:t>Growth in population &gt; </a:t>
            </a:r>
          </a:p>
          <a:p>
            <a:pPr>
              <a:lnSpc>
                <a:spcPct val="90000"/>
              </a:lnSpc>
            </a:pPr>
            <a:r>
              <a:rPr lang="en-US" altLang="en-US" sz="4000" dirty="0">
                <a:solidFill>
                  <a:srgbClr val="FF0000"/>
                </a:solidFill>
              </a:rPr>
              <a:t>Rise in labor force</a:t>
            </a:r>
            <a:r>
              <a:rPr lang="en-US" altLang="en-US" sz="4000" dirty="0"/>
              <a:t> &gt; </a:t>
            </a:r>
          </a:p>
          <a:p>
            <a:pPr>
              <a:lnSpc>
                <a:spcPct val="90000"/>
              </a:lnSpc>
            </a:pPr>
            <a:r>
              <a:rPr lang="en-US" altLang="en-US" sz="4000" dirty="0"/>
              <a:t>Ability to create a surplus of goods  &gt; </a:t>
            </a:r>
          </a:p>
          <a:p>
            <a:pPr>
              <a:lnSpc>
                <a:spcPct val="90000"/>
              </a:lnSpc>
            </a:pPr>
            <a:r>
              <a:rPr lang="en-US" altLang="en-US" sz="4000" dirty="0"/>
              <a:t> </a:t>
            </a:r>
            <a:r>
              <a:rPr lang="en-US" altLang="en-US" sz="4000" dirty="0">
                <a:solidFill>
                  <a:srgbClr val="FF0000"/>
                </a:solidFill>
              </a:rPr>
              <a:t>trading for other goods</a:t>
            </a:r>
            <a:r>
              <a:rPr lang="en-US" altLang="en-US" sz="4000" dirty="0"/>
              <a:t> &gt; </a:t>
            </a:r>
          </a:p>
          <a:p>
            <a:pPr>
              <a:lnSpc>
                <a:spcPct val="90000"/>
              </a:lnSpc>
            </a:pPr>
            <a:r>
              <a:rPr lang="en-US" altLang="en-US" sz="4000" dirty="0"/>
              <a:t>growth in population</a:t>
            </a:r>
          </a:p>
        </p:txBody>
      </p:sp>
    </p:spTree>
    <p:extLst>
      <p:ext uri="{BB962C8B-B14F-4D97-AF65-F5344CB8AC3E}">
        <p14:creationId xmlns:p14="http://schemas.microsoft.com/office/powerpoint/2010/main" val="336062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Manorial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649" y="1828800"/>
            <a:ext cx="6786702" cy="49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2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287</Words>
  <Application>Microsoft Office PowerPoint</Application>
  <PresentationFormat>Widescreen</PresentationFormat>
  <Paragraphs>78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Charlemagne Std</vt:lpstr>
      <vt:lpstr>Monotype Corsiva</vt:lpstr>
      <vt:lpstr>Times New Roman</vt:lpstr>
      <vt:lpstr>Wingdings</vt:lpstr>
      <vt:lpstr>Pixel</vt:lpstr>
      <vt:lpstr>Peasants, Trade, and Cities </vt:lpstr>
      <vt:lpstr>Peasants</vt:lpstr>
      <vt:lpstr>The Peasant Home</vt:lpstr>
      <vt:lpstr>Peasant diet </vt:lpstr>
      <vt:lpstr>Agricultural Advances (1100-1300)</vt:lpstr>
      <vt:lpstr>Cycle of Labor</vt:lpstr>
      <vt:lpstr>Population Growth</vt:lpstr>
      <vt:lpstr>Effects of Population Growth</vt:lpstr>
      <vt:lpstr>Manorial System</vt:lpstr>
      <vt:lpstr>Feudal Hierarchy</vt:lpstr>
      <vt:lpstr>Nobles</vt:lpstr>
      <vt:lpstr>Knights</vt:lpstr>
      <vt:lpstr>Chivalry</vt:lpstr>
      <vt:lpstr>Growth of Towns and Cities</vt:lpstr>
      <vt:lpstr>New Freedoms</vt:lpstr>
      <vt:lpstr>Industry and Guilds</vt:lpstr>
      <vt:lpstr>Population Shift</vt:lpstr>
      <vt:lpstr>Medieval City</vt:lpstr>
      <vt:lpstr>City Life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Warm-Up</dc:title>
  <dc:creator>Marraway, Matthew</dc:creator>
  <cp:lastModifiedBy>Marraway, Matthew</cp:lastModifiedBy>
  <cp:revision>24</cp:revision>
  <dcterms:created xsi:type="dcterms:W3CDTF">2014-08-25T11:29:07Z</dcterms:created>
  <dcterms:modified xsi:type="dcterms:W3CDTF">2018-09-06T14:07:25Z</dcterms:modified>
</cp:coreProperties>
</file>