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1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70648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73173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18898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1930400" y="3771174"/>
            <a:ext cx="727964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accent1"/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1286649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3689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35680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8759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272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76850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49816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56275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21468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7605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1195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66180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56104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46905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40000"/>
                  <a:lumOff val="60000"/>
                  <a:alpha val="7000"/>
                </a:schemeClr>
              </a:gs>
              <a:gs pos="69000">
                <a:schemeClr val="bg2">
                  <a:lumMod val="40000"/>
                  <a:lumOff val="60000"/>
                  <a:alpha val="0"/>
                </a:schemeClr>
              </a:gs>
              <a:gs pos="36000">
                <a:schemeClr val="bg2">
                  <a:lumMod val="40000"/>
                  <a:lumOff val="6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9012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smtClean="0"/>
              <a:t>4/25/2018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472546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9489" y="2309219"/>
            <a:ext cx="8825658" cy="3329581"/>
          </a:xfrm>
        </p:spPr>
        <p:txBody>
          <a:bodyPr/>
          <a:lstStyle/>
          <a:p>
            <a:pPr algn="ctr"/>
            <a:r>
              <a:rPr lang="en-US" dirty="0" smtClean="0"/>
              <a:t>British Rule in India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417454" cy="44174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51561" y="-1"/>
            <a:ext cx="5340439" cy="44206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326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British East Indian Company (BEIC)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851279" cy="4347882"/>
          </a:xfrm>
        </p:spPr>
        <p:txBody>
          <a:bodyPr>
            <a:normAutofit/>
          </a:bodyPr>
          <a:lstStyle/>
          <a:p>
            <a:r>
              <a:rPr lang="en-US" b="1" dirty="0" smtClean="0"/>
              <a:t>Mughal Empire collapses = British companies enter</a:t>
            </a:r>
          </a:p>
          <a:p>
            <a:r>
              <a:rPr lang="en-US" b="1" dirty="0" smtClean="0"/>
              <a:t>India = Tea</a:t>
            </a:r>
          </a:p>
          <a:p>
            <a:r>
              <a:rPr lang="en-US" b="1" dirty="0" smtClean="0"/>
              <a:t>The BEIC - protect trading ports and interests in India.</a:t>
            </a:r>
          </a:p>
          <a:p>
            <a:pPr lvl="1"/>
            <a:r>
              <a:rPr lang="en-US" b="1" dirty="0" smtClean="0"/>
              <a:t>Begins to recruit British and Indian troops to protect trade.</a:t>
            </a:r>
          </a:p>
          <a:p>
            <a:pPr lvl="2"/>
            <a:r>
              <a:rPr lang="en-US" b="1" dirty="0" smtClean="0"/>
              <a:t>By 1857 The BEIC has a military of 280,000 men</a:t>
            </a:r>
          </a:p>
          <a:p>
            <a:pPr lvl="2"/>
            <a:r>
              <a:rPr lang="en-US" b="1" dirty="0" err="1" smtClean="0"/>
              <a:t>Sepoys</a:t>
            </a:r>
            <a:endParaRPr lang="en-US" b="1" dirty="0" smtClean="0"/>
          </a:p>
          <a:p>
            <a:pPr lvl="1"/>
            <a:r>
              <a:rPr lang="en-US" b="1" dirty="0" smtClean="0"/>
              <a:t>BEIC buy and implant local leaders assuming absolute control in India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0719" y="2535875"/>
            <a:ext cx="4842362" cy="3381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960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BEIC continued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5233094" cy="4195481"/>
          </a:xfrm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Missionaries sent to convert population</a:t>
            </a:r>
          </a:p>
          <a:p>
            <a:pPr lvl="1"/>
            <a:r>
              <a:rPr lang="en-US" b="1" dirty="0" smtClean="0"/>
              <a:t>Good:  Schools; Language</a:t>
            </a:r>
          </a:p>
          <a:p>
            <a:pPr lvl="1"/>
            <a:r>
              <a:rPr lang="en-US" b="1" dirty="0" smtClean="0"/>
              <a:t>Bad:  Attempt to show British superiority;  Leads to contempt</a:t>
            </a:r>
          </a:p>
          <a:p>
            <a:r>
              <a:rPr lang="en-US" b="1" dirty="0" smtClean="0"/>
              <a:t>Rapidly Modernize India</a:t>
            </a:r>
          </a:p>
          <a:p>
            <a:pPr lvl="1"/>
            <a:r>
              <a:rPr lang="en-US" b="1" dirty="0" smtClean="0"/>
              <a:t>Good:  Railroads; Telegraph; Postal Service</a:t>
            </a:r>
          </a:p>
          <a:p>
            <a:pPr lvl="1"/>
            <a:r>
              <a:rPr lang="en-US" b="1" dirty="0" smtClean="0"/>
              <a:t>Bad:  Destroy Indian industries;  Tax the population into poverty</a:t>
            </a:r>
          </a:p>
          <a:p>
            <a:r>
              <a:rPr lang="en-US" b="1" dirty="0" smtClean="0"/>
              <a:t>India becomes split</a:t>
            </a:r>
          </a:p>
          <a:p>
            <a:pPr lvl="1"/>
            <a:r>
              <a:rPr lang="en-US" b="1" dirty="0" smtClean="0"/>
              <a:t>Wealthy support the BEIC</a:t>
            </a:r>
          </a:p>
          <a:p>
            <a:pPr lvl="1"/>
            <a:r>
              <a:rPr lang="en-US" b="1" dirty="0" smtClean="0"/>
              <a:t>Poor oppose the BEIC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9290" y="1414664"/>
            <a:ext cx="4426039" cy="295069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38782" y="4525882"/>
            <a:ext cx="3501443" cy="23321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685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English in India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2" y="2052918"/>
            <a:ext cx="5452033" cy="4195481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British merchants could make huge fortunes in India.</a:t>
            </a:r>
          </a:p>
          <a:p>
            <a:pPr lvl="1"/>
            <a:r>
              <a:rPr lang="en-US" dirty="0" smtClean="0"/>
              <a:t>In England, a nobleman could make $500/year</a:t>
            </a:r>
          </a:p>
          <a:p>
            <a:pPr lvl="1"/>
            <a:r>
              <a:rPr lang="en-US" dirty="0" smtClean="0"/>
              <a:t>A BEIC employee could earn $27,000/year</a:t>
            </a:r>
          </a:p>
          <a:p>
            <a:r>
              <a:rPr lang="en-US" dirty="0" smtClean="0"/>
              <a:t>The risk of moving to India was extreme.</a:t>
            </a:r>
          </a:p>
          <a:p>
            <a:pPr lvl="1"/>
            <a:r>
              <a:rPr lang="en-US" dirty="0" smtClean="0"/>
              <a:t>Tropical diseases and heat killed more than ½ of the British within the first two years.</a:t>
            </a:r>
          </a:p>
          <a:p>
            <a:r>
              <a:rPr lang="en-US" dirty="0" smtClean="0"/>
              <a:t>Those who survived became rich and often remained in India adopting the local culture.</a:t>
            </a:r>
          </a:p>
          <a:p>
            <a:pPr lvl="1"/>
            <a:r>
              <a:rPr lang="en-US" dirty="0" smtClean="0"/>
              <a:t>British-Indian, not British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06565" y="2788583"/>
            <a:ext cx="4457700" cy="2724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0747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Growing Tensions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British at home advocated for a respect of the Indian culture and more autonomy.</a:t>
            </a:r>
          </a:p>
          <a:p>
            <a:r>
              <a:rPr lang="en-US" dirty="0" smtClean="0"/>
              <a:t>The BEIC saw the Indians as a conquerable people.</a:t>
            </a:r>
          </a:p>
          <a:p>
            <a:r>
              <a:rPr lang="en-US" dirty="0" err="1" smtClean="0">
                <a:solidFill>
                  <a:srgbClr val="FFC000"/>
                </a:solidFill>
              </a:rPr>
              <a:t>Sepoy</a:t>
            </a:r>
            <a:r>
              <a:rPr lang="en-US" dirty="0" smtClean="0">
                <a:solidFill>
                  <a:srgbClr val="FFC000"/>
                </a:solidFill>
              </a:rPr>
              <a:t> Rebellion (1857)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Rumors spread that new rifle cartridges are greased with cow and pig fat. (Untrue)</a:t>
            </a:r>
          </a:p>
          <a:p>
            <a:pPr lvl="1"/>
            <a:r>
              <a:rPr lang="en-US" dirty="0" smtClean="0"/>
              <a:t>Troops who protest are imprisoned and degraded.</a:t>
            </a:r>
          </a:p>
          <a:p>
            <a:pPr lvl="1"/>
            <a:r>
              <a:rPr lang="en-US" dirty="0" smtClean="0"/>
              <a:t>Leads to rebellion and massacre on both sides.</a:t>
            </a:r>
          </a:p>
          <a:p>
            <a:pPr lvl="2"/>
            <a:r>
              <a:rPr lang="en-US" dirty="0" err="1" smtClean="0"/>
              <a:t>Sepoy</a:t>
            </a:r>
            <a:r>
              <a:rPr lang="en-US" dirty="0" smtClean="0"/>
              <a:t> troops shot from cannons</a:t>
            </a:r>
          </a:p>
          <a:p>
            <a:pPr marL="914400" lvl="2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02671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Fall of the BEIC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03313" y="2052918"/>
            <a:ext cx="4473240" cy="4502428"/>
          </a:xfrm>
        </p:spPr>
        <p:txBody>
          <a:bodyPr/>
          <a:lstStyle/>
          <a:p>
            <a:r>
              <a:rPr lang="en-US" dirty="0" smtClean="0"/>
              <a:t>Debt of the BEIC and the </a:t>
            </a:r>
            <a:r>
              <a:rPr lang="en-US" dirty="0" err="1" smtClean="0"/>
              <a:t>Sepoy</a:t>
            </a:r>
            <a:r>
              <a:rPr lang="en-US" dirty="0" smtClean="0"/>
              <a:t> Rebellion lead to the British government taking over authority in India.</a:t>
            </a:r>
          </a:p>
          <a:p>
            <a:r>
              <a:rPr lang="en-US" dirty="0" smtClean="0"/>
              <a:t>Queen Victoria becomes the Queen of India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India officially becomes a colony of great Britain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9403" y="2052918"/>
            <a:ext cx="6012964" cy="3935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972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0E5580"/>
      </a:dk2>
      <a:lt2>
        <a:srgbClr val="EBEBEB"/>
      </a:lt2>
      <a:accent1>
        <a:srgbClr val="ACD433"/>
      </a:accent1>
      <a:accent2>
        <a:srgbClr val="E6C133"/>
      </a:accent2>
      <a:accent3>
        <a:srgbClr val="EF7A24"/>
      </a:accent3>
      <a:accent4>
        <a:srgbClr val="5AA0F5"/>
      </a:accent4>
      <a:accent5>
        <a:srgbClr val="75CEEC"/>
      </a:accent5>
      <a:accent6>
        <a:srgbClr val="65D6A0"/>
      </a:accent6>
      <a:hlink>
        <a:srgbClr val="C4E46E"/>
      </a:hlink>
      <a:folHlink>
        <a:srgbClr val="BDE0F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2000"/>
                <a:hueMod val="96000"/>
                <a:satMod val="128000"/>
                <a:lumMod val="114000"/>
              </a:schemeClr>
            </a:gs>
            <a:gs pos="100000">
              <a:schemeClr val="phClr">
                <a:shade val="62000"/>
                <a:hueMod val="100000"/>
                <a:satMod val="13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2000"/>
                <a:hueMod val="108000"/>
                <a:satMod val="164000"/>
                <a:lumMod val="69000"/>
              </a:schemeClr>
              <a:schemeClr val="phClr">
                <a:tint val="96000"/>
                <a:hueMod val="90000"/>
                <a:satMod val="130000"/>
                <a:lumMod val="13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BACC050B-8757-4460-95D8-E37B46A6B42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276</TotalTime>
  <Words>304</Words>
  <Application>Microsoft Office PowerPoint</Application>
  <PresentationFormat>Widescreen</PresentationFormat>
  <Paragraphs>39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Century Gothic</vt:lpstr>
      <vt:lpstr>Wingdings 3</vt:lpstr>
      <vt:lpstr>Ion</vt:lpstr>
      <vt:lpstr>British Rule in India</vt:lpstr>
      <vt:lpstr>British East Indian Company (BEIC)</vt:lpstr>
      <vt:lpstr>BEIC continued</vt:lpstr>
      <vt:lpstr>English in India</vt:lpstr>
      <vt:lpstr>Growing Tensions</vt:lpstr>
      <vt:lpstr>Fall of the BEIC</vt:lpstr>
    </vt:vector>
  </TitlesOfParts>
  <Company>Moon Area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British Rule in India</dc:title>
  <dc:creator>Marraway, Matthew</dc:creator>
  <cp:lastModifiedBy>Marraway, Matthew</cp:lastModifiedBy>
  <cp:revision>11</cp:revision>
  <dcterms:created xsi:type="dcterms:W3CDTF">2015-04-06T12:41:39Z</dcterms:created>
  <dcterms:modified xsi:type="dcterms:W3CDTF">2018-04-25T15:09:45Z</dcterms:modified>
</cp:coreProperties>
</file>