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4" r:id="rId8"/>
    <p:sldId id="266" r:id="rId9"/>
    <p:sldId id="267"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4"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showGuides="1">
      <p:cViewPr varScale="1">
        <p:scale>
          <a:sx n="73" d="100"/>
          <a:sy n="73" d="100"/>
        </p:scale>
        <p:origin x="618" y="72"/>
      </p:cViewPr>
      <p:guideLst>
        <p:guide orient="horz" pos="2184"/>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B61BEF0D-F0BB-DE4B-95CE-6DB70DBA9567}" type="datetimeFigureOut">
              <a:rPr lang="en-US" dirty="0"/>
              <a:pPr/>
              <a:t>2/14/2019</a:t>
            </a:fld>
            <a:endParaRPr lang="en-US" dirty="0"/>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2/14/2019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B61BEF0D-F0BB-DE4B-95CE-6DB70DBA9567}" type="datetimeFigureOut">
              <a:rPr lang="en-US" dirty="0"/>
              <a:pPr/>
              <a:t>2/14/2019</a:t>
            </a:fld>
            <a:endParaRPr lang="en-US" dirty="0"/>
          </a:p>
        </p:txBody>
      </p:sp>
      <p:sp>
        <p:nvSpPr>
          <p:cNvPr id="5" name="Footer Placeholder 4"/>
          <p:cNvSpPr>
            <a:spLocks noGrp="1"/>
          </p:cNvSpPr>
          <p:nvPr>
            <p:ph type="ftr" sz="quarter" idx="11"/>
          </p:nvPr>
        </p:nvSpPr>
        <p:spPr>
          <a:xfrm>
            <a:off x="774923" y="5951811"/>
            <a:ext cx="7896279" cy="365125"/>
          </a:xfrm>
        </p:spPr>
        <p:txBody>
          <a:bodyPr/>
          <a:lstStyle/>
          <a:p>
            <a:endParaRPr lang="en-US" dirty="0"/>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2/14/2019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558300" y="5956137"/>
            <a:ext cx="1052508"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2/14/2019</a:t>
            </a:fld>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2/14/2019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2/14/2019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61BEF0D-F0BB-DE4B-95CE-6DB70DBA9567}" type="datetimeFigureOut">
              <a:rPr lang="en-US" dirty="0"/>
              <a:pPr/>
              <a:t>2/14/2019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smtClean="0"/>
              <a:t>Click to edit Master title style</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2/14/2019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2/14/2019</a:t>
            </a:fld>
            <a:endParaRPr lang="en-US"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2/14/2019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B61BEF0D-F0BB-DE4B-95CE-6DB70DBA9567}" type="datetimeFigureOut">
              <a:rPr lang="en-US" dirty="0"/>
              <a:pPr/>
              <a:t>2/14/2019</a:t>
            </a:fld>
            <a:endParaRPr lang="en-US" dirty="0"/>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dirty="0"/>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D57F1E4F-1CFF-5643-939E-217C01CDF565}" type="slidenum">
              <a:rPr lang="en-US" dirty="0"/>
              <a:pPr/>
              <a:t>‹#›</a:t>
            </a:fld>
            <a:endParaRPr lang="en-US" dirty="0"/>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smtClean="0"/>
              <a:t>Middle East Fever Game</a:t>
            </a:r>
            <a:endParaRPr lang="en-US" dirty="0"/>
          </a:p>
        </p:txBody>
      </p:sp>
      <p:pic>
        <p:nvPicPr>
          <p:cNvPr id="4" name="Picture 3"/>
          <p:cNvPicPr>
            <a:picLocks noChangeAspect="1"/>
          </p:cNvPicPr>
          <p:nvPr/>
        </p:nvPicPr>
        <p:blipFill>
          <a:blip r:embed="rId2"/>
          <a:stretch>
            <a:fillRect/>
          </a:stretch>
        </p:blipFill>
        <p:spPr>
          <a:xfrm>
            <a:off x="4443543" y="3081923"/>
            <a:ext cx="3268844" cy="3306854"/>
          </a:xfrm>
          <a:prstGeom prst="rect">
            <a:avLst/>
          </a:prstGeom>
        </p:spPr>
      </p:pic>
    </p:spTree>
    <p:extLst>
      <p:ext uri="{BB962C8B-B14F-4D97-AF65-F5344CB8AC3E}">
        <p14:creationId xmlns:p14="http://schemas.microsoft.com/office/powerpoint/2010/main" val="4306270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000" dirty="0" err="1" smtClean="0"/>
              <a:t>Husayn</a:t>
            </a:r>
            <a:r>
              <a:rPr lang="en-US" sz="4000" dirty="0" smtClean="0"/>
              <a:t>-McMahon Understanding 1916</a:t>
            </a:r>
            <a:endParaRPr lang="en-US" sz="4000" dirty="0"/>
          </a:p>
        </p:txBody>
      </p:sp>
      <p:pic>
        <p:nvPicPr>
          <p:cNvPr id="6" name="Picture 5"/>
          <p:cNvPicPr>
            <a:picLocks noChangeAspect="1"/>
          </p:cNvPicPr>
          <p:nvPr/>
        </p:nvPicPr>
        <p:blipFill>
          <a:blip r:embed="rId2"/>
          <a:stretch>
            <a:fillRect/>
          </a:stretch>
        </p:blipFill>
        <p:spPr>
          <a:xfrm>
            <a:off x="113891" y="2913017"/>
            <a:ext cx="3096623" cy="3278777"/>
          </a:xfrm>
          <a:prstGeom prst="rect">
            <a:avLst/>
          </a:prstGeom>
        </p:spPr>
      </p:pic>
      <p:pic>
        <p:nvPicPr>
          <p:cNvPr id="7" name="Picture 6"/>
          <p:cNvPicPr>
            <a:picLocks noChangeAspect="1"/>
          </p:cNvPicPr>
          <p:nvPr/>
        </p:nvPicPr>
        <p:blipFill>
          <a:blip r:embed="rId3"/>
          <a:stretch>
            <a:fillRect/>
          </a:stretch>
        </p:blipFill>
        <p:spPr>
          <a:xfrm>
            <a:off x="9092022" y="2777393"/>
            <a:ext cx="3001085" cy="3858538"/>
          </a:xfrm>
          <a:prstGeom prst="rect">
            <a:avLst/>
          </a:prstGeom>
        </p:spPr>
      </p:pic>
      <p:sp>
        <p:nvSpPr>
          <p:cNvPr id="8" name="Content Placeholder 2"/>
          <p:cNvSpPr>
            <a:spLocks noGrp="1"/>
          </p:cNvSpPr>
          <p:nvPr>
            <p:ph idx="1"/>
          </p:nvPr>
        </p:nvSpPr>
        <p:spPr>
          <a:xfrm>
            <a:off x="3468083" y="2713253"/>
            <a:ext cx="5284031" cy="3922678"/>
          </a:xfrm>
        </p:spPr>
        <p:txBody>
          <a:bodyPr anchor="ctr" anchorCtr="0">
            <a:normAutofit/>
          </a:bodyPr>
          <a:lstStyle/>
          <a:p>
            <a:r>
              <a:rPr lang="en-US" sz="2800" dirty="0" smtClean="0"/>
              <a:t>Sharif </a:t>
            </a:r>
            <a:r>
              <a:rPr lang="en-US" sz="2800" dirty="0" err="1" smtClean="0"/>
              <a:t>Husayn</a:t>
            </a:r>
            <a:r>
              <a:rPr lang="en-US" sz="2800" dirty="0" smtClean="0"/>
              <a:t> agreed to fight with Great Britain in WWII with the understanding of a promised Arab homeland following the war.</a:t>
            </a:r>
            <a:endParaRPr lang="en-US" sz="2800" dirty="0"/>
          </a:p>
        </p:txBody>
      </p:sp>
    </p:spTree>
    <p:extLst>
      <p:ext uri="{BB962C8B-B14F-4D97-AF65-F5344CB8AC3E}">
        <p14:creationId xmlns:p14="http://schemas.microsoft.com/office/powerpoint/2010/main" val="27252501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Autofit/>
          </a:bodyPr>
          <a:lstStyle/>
          <a:p>
            <a:pPr algn="ctr"/>
            <a:r>
              <a:rPr lang="en-US" sz="4000" dirty="0" err="1" smtClean="0"/>
              <a:t>Husayn</a:t>
            </a:r>
            <a:r>
              <a:rPr lang="en-US" sz="4000" dirty="0" smtClean="0"/>
              <a:t>-McMahon Understanding 1916</a:t>
            </a:r>
            <a:endParaRPr lang="en-US" sz="4000" dirty="0"/>
          </a:p>
        </p:txBody>
      </p:sp>
      <p:pic>
        <p:nvPicPr>
          <p:cNvPr id="9" name="Picture 8"/>
          <p:cNvPicPr>
            <a:picLocks noChangeAspect="1"/>
          </p:cNvPicPr>
          <p:nvPr/>
        </p:nvPicPr>
        <p:blipFill>
          <a:blip r:embed="rId2"/>
          <a:stretch>
            <a:fillRect/>
          </a:stretch>
        </p:blipFill>
        <p:spPr>
          <a:xfrm>
            <a:off x="1706880" y="1936414"/>
            <a:ext cx="8778240" cy="4921586"/>
          </a:xfrm>
          <a:prstGeom prst="rect">
            <a:avLst/>
          </a:prstGeom>
        </p:spPr>
      </p:pic>
    </p:spTree>
    <p:extLst>
      <p:ext uri="{BB962C8B-B14F-4D97-AF65-F5344CB8AC3E}">
        <p14:creationId xmlns:p14="http://schemas.microsoft.com/office/powerpoint/2010/main" val="21023003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Autofit/>
          </a:bodyPr>
          <a:lstStyle/>
          <a:p>
            <a:pPr algn="ctr"/>
            <a:r>
              <a:rPr lang="en-US" sz="4000" dirty="0" err="1" smtClean="0"/>
              <a:t>Husayn</a:t>
            </a:r>
            <a:r>
              <a:rPr lang="en-US" sz="4000" dirty="0" smtClean="0"/>
              <a:t>-McMahon Understanding 1916</a:t>
            </a:r>
            <a:endParaRPr lang="en-US" sz="4000" dirty="0"/>
          </a:p>
        </p:txBody>
      </p:sp>
      <p:pic>
        <p:nvPicPr>
          <p:cNvPr id="6" name="Picture 5"/>
          <p:cNvPicPr>
            <a:picLocks noChangeAspect="1"/>
          </p:cNvPicPr>
          <p:nvPr/>
        </p:nvPicPr>
        <p:blipFill>
          <a:blip r:embed="rId2"/>
          <a:stretch>
            <a:fillRect/>
          </a:stretch>
        </p:blipFill>
        <p:spPr>
          <a:xfrm>
            <a:off x="1612972" y="1841863"/>
            <a:ext cx="8966055" cy="5016137"/>
          </a:xfrm>
          <a:prstGeom prst="rect">
            <a:avLst/>
          </a:prstGeom>
        </p:spPr>
      </p:pic>
    </p:spTree>
    <p:extLst>
      <p:ext uri="{BB962C8B-B14F-4D97-AF65-F5344CB8AC3E}">
        <p14:creationId xmlns:p14="http://schemas.microsoft.com/office/powerpoint/2010/main" val="7276681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800" dirty="0" smtClean="0"/>
              <a:t>The Balfour declaration 1916</a:t>
            </a:r>
            <a:endParaRPr lang="en-US" sz="4800" dirty="0"/>
          </a:p>
        </p:txBody>
      </p:sp>
      <p:sp>
        <p:nvSpPr>
          <p:cNvPr id="3" name="Content Placeholder 2"/>
          <p:cNvSpPr>
            <a:spLocks noGrp="1"/>
          </p:cNvSpPr>
          <p:nvPr>
            <p:ph idx="1"/>
          </p:nvPr>
        </p:nvSpPr>
        <p:spPr>
          <a:xfrm>
            <a:off x="3396344" y="2142308"/>
            <a:ext cx="5042262" cy="4715692"/>
          </a:xfrm>
        </p:spPr>
        <p:txBody>
          <a:bodyPr>
            <a:noAutofit/>
          </a:bodyPr>
          <a:lstStyle/>
          <a:p>
            <a:r>
              <a:rPr lang="en-US" sz="2800" dirty="0" smtClean="0"/>
              <a:t>Balfour Declaration</a:t>
            </a:r>
          </a:p>
          <a:p>
            <a:pPr lvl="1"/>
            <a:r>
              <a:rPr lang="en-US" sz="2400" dirty="0" smtClean="0"/>
              <a:t>Agreement between James Balfour (British Parliament) and Walther Rothschild (Influential British Jew)</a:t>
            </a:r>
          </a:p>
          <a:p>
            <a:pPr lvl="1"/>
            <a:r>
              <a:rPr lang="en-US" sz="2400" dirty="0" smtClean="0"/>
              <a:t>A promised to support an Israeli homeland in the Middle East.</a:t>
            </a:r>
          </a:p>
          <a:p>
            <a:pPr lvl="2"/>
            <a:r>
              <a:rPr lang="en-US" sz="2000" dirty="0" smtClean="0"/>
              <a:t>Most of the talks centered around Jerusalem where 56,000 Jews called home</a:t>
            </a:r>
          </a:p>
          <a:p>
            <a:pPr lvl="2"/>
            <a:r>
              <a:rPr lang="en-US" sz="2000" dirty="0" smtClean="0"/>
              <a:t>Jerusalem was also home to 700,000 Arabs</a:t>
            </a:r>
          </a:p>
          <a:p>
            <a:pPr lvl="1"/>
            <a:endParaRPr lang="en-US" sz="1400" dirty="0"/>
          </a:p>
        </p:txBody>
      </p:sp>
      <p:pic>
        <p:nvPicPr>
          <p:cNvPr id="4" name="Picture 3"/>
          <p:cNvPicPr>
            <a:picLocks noChangeAspect="1"/>
          </p:cNvPicPr>
          <p:nvPr/>
        </p:nvPicPr>
        <p:blipFill>
          <a:blip r:embed="rId2"/>
          <a:stretch>
            <a:fillRect/>
          </a:stretch>
        </p:blipFill>
        <p:spPr>
          <a:xfrm>
            <a:off x="319632" y="2666999"/>
            <a:ext cx="2673899" cy="3786051"/>
          </a:xfrm>
          <a:prstGeom prst="rect">
            <a:avLst/>
          </a:prstGeom>
        </p:spPr>
      </p:pic>
      <p:pic>
        <p:nvPicPr>
          <p:cNvPr id="5" name="Picture 4"/>
          <p:cNvPicPr>
            <a:picLocks noChangeAspect="1"/>
          </p:cNvPicPr>
          <p:nvPr/>
        </p:nvPicPr>
        <p:blipFill>
          <a:blip r:embed="rId3"/>
          <a:stretch>
            <a:fillRect/>
          </a:stretch>
        </p:blipFill>
        <p:spPr>
          <a:xfrm>
            <a:off x="8658518" y="2666999"/>
            <a:ext cx="3379721" cy="3955187"/>
          </a:xfrm>
          <a:prstGeom prst="rect">
            <a:avLst/>
          </a:prstGeom>
        </p:spPr>
      </p:pic>
    </p:spTree>
    <p:extLst>
      <p:ext uri="{BB962C8B-B14F-4D97-AF65-F5344CB8AC3E}">
        <p14:creationId xmlns:p14="http://schemas.microsoft.com/office/powerpoint/2010/main" val="18791748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dirty="0" smtClean="0"/>
              <a:t>Sykes-Picot Agreement 1916</a:t>
            </a:r>
            <a:endParaRPr lang="en-US" sz="4400" dirty="0"/>
          </a:p>
        </p:txBody>
      </p:sp>
      <p:sp>
        <p:nvSpPr>
          <p:cNvPr id="3" name="Content Placeholder 2"/>
          <p:cNvSpPr>
            <a:spLocks noGrp="1"/>
          </p:cNvSpPr>
          <p:nvPr>
            <p:ph idx="1"/>
          </p:nvPr>
        </p:nvSpPr>
        <p:spPr>
          <a:xfrm>
            <a:off x="3500847" y="2314303"/>
            <a:ext cx="5355770" cy="4138748"/>
          </a:xfrm>
        </p:spPr>
        <p:txBody>
          <a:bodyPr>
            <a:noAutofit/>
          </a:bodyPr>
          <a:lstStyle/>
          <a:p>
            <a:r>
              <a:rPr lang="en-US" sz="2400" dirty="0" smtClean="0"/>
              <a:t>Agreement made between British politician Mark </a:t>
            </a:r>
            <a:r>
              <a:rPr lang="en-US" sz="2400" dirty="0"/>
              <a:t>Sykes and </a:t>
            </a:r>
            <a:r>
              <a:rPr lang="en-US" sz="2400" dirty="0" smtClean="0"/>
              <a:t>François Georges-Picot.</a:t>
            </a:r>
          </a:p>
          <a:p>
            <a:r>
              <a:rPr lang="en-US" sz="2400" dirty="0" smtClean="0"/>
              <a:t>Stressed the understanding that all countries must take actions that are in the best interest to their </a:t>
            </a:r>
            <a:r>
              <a:rPr lang="en-US" sz="2400" dirty="0"/>
              <a:t>n</a:t>
            </a:r>
            <a:r>
              <a:rPr lang="en-US" sz="2400" dirty="0" smtClean="0"/>
              <a:t>ation security (England and France need to do what is best for them)</a:t>
            </a:r>
          </a:p>
          <a:p>
            <a:r>
              <a:rPr lang="en-US" sz="2400" dirty="0" smtClean="0"/>
              <a:t>Agrees to divide most “Advanced Regions” (Iraq, Syria, Lebanon, and Palestine) between French and English Spheres of Influence.</a:t>
            </a:r>
          </a:p>
        </p:txBody>
      </p:sp>
      <p:pic>
        <p:nvPicPr>
          <p:cNvPr id="4" name="Picture 3"/>
          <p:cNvPicPr>
            <a:picLocks noChangeAspect="1"/>
          </p:cNvPicPr>
          <p:nvPr/>
        </p:nvPicPr>
        <p:blipFill>
          <a:blip r:embed="rId2"/>
          <a:stretch>
            <a:fillRect/>
          </a:stretch>
        </p:blipFill>
        <p:spPr>
          <a:xfrm>
            <a:off x="106951" y="2314303"/>
            <a:ext cx="3155795" cy="4138748"/>
          </a:xfrm>
          <a:prstGeom prst="rect">
            <a:avLst/>
          </a:prstGeom>
        </p:spPr>
      </p:pic>
      <p:pic>
        <p:nvPicPr>
          <p:cNvPr id="5" name="Picture 4"/>
          <p:cNvPicPr>
            <a:picLocks noChangeAspect="1"/>
          </p:cNvPicPr>
          <p:nvPr/>
        </p:nvPicPr>
        <p:blipFill>
          <a:blip r:embed="rId3"/>
          <a:stretch>
            <a:fillRect/>
          </a:stretch>
        </p:blipFill>
        <p:spPr>
          <a:xfrm>
            <a:off x="9252418" y="2243682"/>
            <a:ext cx="2358390" cy="4209369"/>
          </a:xfrm>
          <a:prstGeom prst="rect">
            <a:avLst/>
          </a:prstGeom>
        </p:spPr>
      </p:pic>
    </p:spTree>
    <p:extLst>
      <p:ext uri="{BB962C8B-B14F-4D97-AF65-F5344CB8AC3E}">
        <p14:creationId xmlns:p14="http://schemas.microsoft.com/office/powerpoint/2010/main" val="12869262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dirty="0" err="1" smtClean="0"/>
              <a:t>Skyes</a:t>
            </a:r>
            <a:r>
              <a:rPr lang="en-US" sz="4400" dirty="0" smtClean="0"/>
              <a:t>-Picot Agreement 1916</a:t>
            </a:r>
            <a:endParaRPr lang="en-US" sz="4400" dirty="0"/>
          </a:p>
        </p:txBody>
      </p:sp>
      <p:pic>
        <p:nvPicPr>
          <p:cNvPr id="4" name="Picture 3"/>
          <p:cNvPicPr>
            <a:picLocks noChangeAspect="1"/>
          </p:cNvPicPr>
          <p:nvPr/>
        </p:nvPicPr>
        <p:blipFill>
          <a:blip r:embed="rId2"/>
          <a:stretch>
            <a:fillRect/>
          </a:stretch>
        </p:blipFill>
        <p:spPr>
          <a:xfrm>
            <a:off x="3363565" y="1939617"/>
            <a:ext cx="5464870" cy="4918383"/>
          </a:xfrm>
          <a:prstGeom prst="rect">
            <a:avLst/>
          </a:prstGeom>
        </p:spPr>
      </p:pic>
    </p:spTree>
    <p:extLst>
      <p:ext uri="{BB962C8B-B14F-4D97-AF65-F5344CB8AC3E}">
        <p14:creationId xmlns:p14="http://schemas.microsoft.com/office/powerpoint/2010/main" val="4596548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dirty="0" smtClean="0"/>
              <a:t>Treaty of Sevres 1920</a:t>
            </a:r>
            <a:endParaRPr lang="en-US" sz="4800" dirty="0"/>
          </a:p>
        </p:txBody>
      </p:sp>
      <p:sp>
        <p:nvSpPr>
          <p:cNvPr id="3" name="Content Placeholder 2"/>
          <p:cNvSpPr>
            <a:spLocks noGrp="1"/>
          </p:cNvSpPr>
          <p:nvPr>
            <p:ph idx="1"/>
          </p:nvPr>
        </p:nvSpPr>
        <p:spPr>
          <a:xfrm>
            <a:off x="581193" y="1886902"/>
            <a:ext cx="5514808" cy="4853531"/>
          </a:xfrm>
        </p:spPr>
        <p:txBody>
          <a:bodyPr>
            <a:normAutofit fontScale="92500" lnSpcReduction="10000"/>
          </a:bodyPr>
          <a:lstStyle/>
          <a:p>
            <a:r>
              <a:rPr lang="en-US" sz="3000" dirty="0" smtClean="0"/>
              <a:t>Treaty signed between Ottoman Empire and Allied Powers of WWI.</a:t>
            </a:r>
          </a:p>
          <a:p>
            <a:r>
              <a:rPr lang="en-US" sz="3000" dirty="0" smtClean="0"/>
              <a:t>Suggests the possibility of an independent Kurdistan</a:t>
            </a:r>
          </a:p>
          <a:p>
            <a:r>
              <a:rPr lang="en-US" sz="3000" dirty="0" smtClean="0"/>
              <a:t>Declares Syria and Lebanon to be officially under French Mandate</a:t>
            </a:r>
          </a:p>
          <a:p>
            <a:pPr lvl="1"/>
            <a:r>
              <a:rPr lang="en-US" sz="2600" dirty="0" smtClean="0"/>
              <a:t>Syrian’s had requested to be members of the new Arab state (Saudi Arabia) or placed under the mandate of the United States.  Under no circumstances did they want to remain under French Control.</a:t>
            </a:r>
          </a:p>
        </p:txBody>
      </p:sp>
      <p:pic>
        <p:nvPicPr>
          <p:cNvPr id="5" name="Picture 4"/>
          <p:cNvPicPr>
            <a:picLocks noChangeAspect="1"/>
          </p:cNvPicPr>
          <p:nvPr/>
        </p:nvPicPr>
        <p:blipFill>
          <a:blip r:embed="rId2"/>
          <a:stretch>
            <a:fillRect/>
          </a:stretch>
        </p:blipFill>
        <p:spPr>
          <a:xfrm>
            <a:off x="6644640" y="1886902"/>
            <a:ext cx="4811486" cy="2706461"/>
          </a:xfrm>
          <a:prstGeom prst="rect">
            <a:avLst/>
          </a:prstGeom>
        </p:spPr>
      </p:pic>
      <p:pic>
        <p:nvPicPr>
          <p:cNvPr id="6" name="Picture 5"/>
          <p:cNvPicPr>
            <a:picLocks noChangeAspect="1"/>
          </p:cNvPicPr>
          <p:nvPr/>
        </p:nvPicPr>
        <p:blipFill>
          <a:blip r:embed="rId3"/>
          <a:stretch>
            <a:fillRect/>
          </a:stretch>
        </p:blipFill>
        <p:spPr>
          <a:xfrm>
            <a:off x="7966166" y="4764309"/>
            <a:ext cx="2170612" cy="1899285"/>
          </a:xfrm>
          <a:prstGeom prst="rect">
            <a:avLst/>
          </a:prstGeom>
        </p:spPr>
      </p:pic>
    </p:spTree>
    <p:extLst>
      <p:ext uri="{BB962C8B-B14F-4D97-AF65-F5344CB8AC3E}">
        <p14:creationId xmlns:p14="http://schemas.microsoft.com/office/powerpoint/2010/main" val="11850119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dirty="0" smtClean="0"/>
              <a:t>Treaty of </a:t>
            </a:r>
            <a:r>
              <a:rPr lang="en-US" sz="4800" dirty="0" err="1" smtClean="0"/>
              <a:t>Laussane</a:t>
            </a:r>
            <a:endParaRPr lang="en-US" sz="4800" dirty="0"/>
          </a:p>
        </p:txBody>
      </p:sp>
      <p:sp>
        <p:nvSpPr>
          <p:cNvPr id="3" name="Content Placeholder 2"/>
          <p:cNvSpPr>
            <a:spLocks noGrp="1"/>
          </p:cNvSpPr>
          <p:nvPr>
            <p:ph idx="1"/>
          </p:nvPr>
        </p:nvSpPr>
        <p:spPr>
          <a:xfrm>
            <a:off x="359125" y="2024742"/>
            <a:ext cx="3207036" cy="4469809"/>
          </a:xfrm>
        </p:spPr>
        <p:txBody>
          <a:bodyPr>
            <a:normAutofit/>
          </a:bodyPr>
          <a:lstStyle/>
          <a:p>
            <a:r>
              <a:rPr lang="en-US" sz="2800" dirty="0" smtClean="0"/>
              <a:t>Grants Turkey freedom and returns much of present day Turkey to the Turks.</a:t>
            </a:r>
          </a:p>
          <a:p>
            <a:r>
              <a:rPr lang="en-US" sz="2800" dirty="0" smtClean="0"/>
              <a:t>Ignores all requests for an independent Kurdistan</a:t>
            </a:r>
            <a:endParaRPr lang="en-US" sz="2800" dirty="0"/>
          </a:p>
        </p:txBody>
      </p:sp>
      <p:pic>
        <p:nvPicPr>
          <p:cNvPr id="4" name="Picture 3"/>
          <p:cNvPicPr>
            <a:picLocks noChangeAspect="1"/>
          </p:cNvPicPr>
          <p:nvPr/>
        </p:nvPicPr>
        <p:blipFill>
          <a:blip r:embed="rId2"/>
          <a:stretch>
            <a:fillRect/>
          </a:stretch>
        </p:blipFill>
        <p:spPr>
          <a:xfrm>
            <a:off x="4362994" y="2024742"/>
            <a:ext cx="7406640" cy="4593621"/>
          </a:xfrm>
          <a:prstGeom prst="rect">
            <a:avLst/>
          </a:prstGeom>
        </p:spPr>
      </p:pic>
    </p:spTree>
    <p:extLst>
      <p:ext uri="{BB962C8B-B14F-4D97-AF65-F5344CB8AC3E}">
        <p14:creationId xmlns:p14="http://schemas.microsoft.com/office/powerpoint/2010/main" val="3128270248"/>
      </p:ext>
    </p:extLst>
  </p:cSld>
  <p:clrMapOvr>
    <a:masterClrMapping/>
  </p:clrMapOvr>
</p:sld>
</file>

<file path=ppt/theme/theme1.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1A3260"/>
      </a:accent1>
      <a:accent2>
        <a:srgbClr val="4590B8"/>
      </a:accent2>
      <a:accent3>
        <a:srgbClr val="45CBE8"/>
      </a:accent3>
      <a:accent4>
        <a:srgbClr val="969FA7"/>
      </a:accent4>
      <a:accent5>
        <a:srgbClr val="A2C777"/>
      </a:accent5>
      <a:accent6>
        <a:srgbClr val="42955F"/>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66F1C100-1D2B-4BEA-AD01-C4F230B3B965}"/>
    </a:ext>
  </a:extLst>
</a:theme>
</file>

<file path=docProps/app.xml><?xml version="1.0" encoding="utf-8"?>
<Properties xmlns="http://schemas.openxmlformats.org/officeDocument/2006/extended-properties" xmlns:vt="http://schemas.openxmlformats.org/officeDocument/2006/docPropsVTypes">
  <Template>TM03457464[[fn=Dividend]]</Template>
  <TotalTime>285</TotalTime>
  <Words>256</Words>
  <Application>Microsoft Office PowerPoint</Application>
  <PresentationFormat>Widescreen</PresentationFormat>
  <Paragraphs>24</Paragraphs>
  <Slides>9</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9</vt:i4>
      </vt:variant>
    </vt:vector>
  </HeadingPairs>
  <TitlesOfParts>
    <vt:vector size="12" baseType="lpstr">
      <vt:lpstr>Gill Sans MT</vt:lpstr>
      <vt:lpstr>Wingdings 2</vt:lpstr>
      <vt:lpstr>Dividend</vt:lpstr>
      <vt:lpstr>Middle East Fever Game</vt:lpstr>
      <vt:lpstr>Husayn-McMahon Understanding 1916</vt:lpstr>
      <vt:lpstr>Husayn-McMahon Understanding 1916</vt:lpstr>
      <vt:lpstr>Husayn-McMahon Understanding 1916</vt:lpstr>
      <vt:lpstr>The Balfour declaration 1916</vt:lpstr>
      <vt:lpstr>Sykes-Picot Agreement 1916</vt:lpstr>
      <vt:lpstr>Skyes-Picot Agreement 1916</vt:lpstr>
      <vt:lpstr>Treaty of Sevres 1920</vt:lpstr>
      <vt:lpstr>Treaty of Laussane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Marraway, Matthew</dc:creator>
  <cp:lastModifiedBy>Marraway, Matthew</cp:lastModifiedBy>
  <cp:revision>12</cp:revision>
  <dcterms:created xsi:type="dcterms:W3CDTF">2019-02-14T13:26:15Z</dcterms:created>
  <dcterms:modified xsi:type="dcterms:W3CDTF">2019-02-14T18:12:11Z</dcterms:modified>
</cp:coreProperties>
</file>